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64" r:id="rId2"/>
    <p:sldId id="258" r:id="rId3"/>
    <p:sldId id="338" r:id="rId4"/>
    <p:sldId id="341" r:id="rId5"/>
    <p:sldId id="342" r:id="rId6"/>
    <p:sldId id="366" r:id="rId7"/>
    <p:sldId id="340" r:id="rId8"/>
    <p:sldId id="345" r:id="rId9"/>
    <p:sldId id="348" r:id="rId10"/>
    <p:sldId id="351" r:id="rId11"/>
    <p:sldId id="368" r:id="rId12"/>
    <p:sldId id="367" r:id="rId13"/>
    <p:sldId id="352" r:id="rId14"/>
    <p:sldId id="356" r:id="rId15"/>
    <p:sldId id="357" r:id="rId16"/>
    <p:sldId id="363" r:id="rId17"/>
    <p:sldId id="358" r:id="rId18"/>
    <p:sldId id="359" r:id="rId19"/>
    <p:sldId id="360" r:id="rId20"/>
    <p:sldId id="361" r:id="rId21"/>
    <p:sldId id="362" r:id="rId22"/>
    <p:sldId id="347" r:id="rId23"/>
    <p:sldId id="269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32">
          <p15:clr>
            <a:srgbClr val="A4A3A4"/>
          </p15:clr>
        </p15:guide>
        <p15:guide id="2" orient="horz" pos="981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orient="horz" pos="2523">
          <p15:clr>
            <a:srgbClr val="A4A3A4"/>
          </p15:clr>
        </p15:guide>
        <p15:guide id="5" orient="horz" pos="2478">
          <p15:clr>
            <a:srgbClr val="A4A3A4"/>
          </p15:clr>
        </p15:guide>
        <p15:guide id="6" pos="158">
          <p15:clr>
            <a:srgbClr val="A4A3A4"/>
          </p15:clr>
        </p15:guide>
        <p15:guide id="7" pos="5602">
          <p15:clr>
            <a:srgbClr val="A4A3A4"/>
          </p15:clr>
        </p15:guide>
        <p15:guide id="8" pos="2880">
          <p15:clr>
            <a:srgbClr val="A4A3A4"/>
          </p15:clr>
        </p15:guide>
        <p15:guide id="9" pos="2835">
          <p15:clr>
            <a:srgbClr val="A4A3A4"/>
          </p15:clr>
        </p15:guide>
        <p15:guide id="10" pos="2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81E2"/>
    <a:srgbClr val="FFAA2B"/>
    <a:srgbClr val="005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15" autoAdjust="0"/>
  </p:normalViewPr>
  <p:slideViewPr>
    <p:cSldViewPr showGuides="1">
      <p:cViewPr varScale="1">
        <p:scale>
          <a:sx n="106" d="100"/>
          <a:sy n="106" d="100"/>
        </p:scale>
        <p:origin x="-1764" y="-96"/>
      </p:cViewPr>
      <p:guideLst>
        <p:guide orient="horz" pos="2432"/>
        <p:guide orient="horz" pos="981"/>
        <p:guide orient="horz" pos="3974"/>
        <p:guide orient="horz" pos="2523"/>
        <p:guide orient="horz" pos="2478"/>
        <p:guide pos="158"/>
        <p:guide pos="5602"/>
        <p:guide pos="2880"/>
        <p:guide pos="2835"/>
        <p:guide pos="292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208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441C6-C61D-4F73-9516-49674C78373C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665C1-39DA-425B-B03E-73A50D3066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853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A5E45-98A6-4AC6-86A4-9DD70DC88AC7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32E7F-7E25-4C28-B7E5-F878BD770E2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039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회사전경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</a:t>
            </a:r>
            <a:r>
              <a:rPr lang="ko-KR" altLang="en-US" dirty="0" err="1" smtClean="0"/>
              <a:t>프로파일실</a:t>
            </a:r>
            <a:r>
              <a:rPr lang="ko-KR" altLang="en-US" dirty="0" smtClean="0"/>
              <a:t> 롤러실 </a:t>
            </a:r>
            <a:r>
              <a:rPr lang="ko-KR" altLang="en-US" dirty="0" err="1" smtClean="0"/>
              <a:t>성형실</a:t>
            </a:r>
            <a:r>
              <a:rPr lang="ko-KR" altLang="en-US" dirty="0" smtClean="0"/>
              <a:t> 전경 나눠서 </a:t>
            </a:r>
            <a:r>
              <a:rPr lang="ko-KR" altLang="en-US" dirty="0" err="1" smtClean="0"/>
              <a:t>올릴것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2E7F-7E25-4C28-B7E5-F878BD770E2D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180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2E7F-7E25-4C28-B7E5-F878BD770E2D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520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374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005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32" name="텍스트 개체 틀 2"/>
          <p:cNvSpPr>
            <a:spLocks noGrp="1"/>
          </p:cNvSpPr>
          <p:nvPr>
            <p:ph type="body" idx="1"/>
          </p:nvPr>
        </p:nvSpPr>
        <p:spPr>
          <a:xfrm>
            <a:off x="107504" y="2573214"/>
            <a:ext cx="489654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새굴림" pitchFamily="18" charset="-127"/>
                <a:ea typeface="새굴림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34" name="텍스트 개체 틀 2"/>
          <p:cNvSpPr>
            <a:spLocks noGrp="1"/>
          </p:cNvSpPr>
          <p:nvPr>
            <p:ph type="body" idx="10"/>
          </p:nvPr>
        </p:nvSpPr>
        <p:spPr>
          <a:xfrm>
            <a:off x="107504" y="3501008"/>
            <a:ext cx="8831832" cy="63976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  <a:latin typeface="새굴림" pitchFamily="18" charset="-127"/>
                <a:ea typeface="새굴림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394333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94"/>
          <a:stretch/>
        </p:blipFill>
        <p:spPr>
          <a:xfrm>
            <a:off x="6948264" y="138645"/>
            <a:ext cx="697454" cy="523091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>
            <a:normAutofit/>
          </a:bodyPr>
          <a:lstStyle>
            <a:lvl1pPr marL="0" algn="l" defTabSz="914400" rtl="0" eaLnBrk="1" fontAlgn="base" latin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lang="ko-KR" altLang="en-US" sz="2400" b="1" kern="1200" dirty="0" smtClean="0">
                <a:solidFill>
                  <a:schemeClr val="tx2"/>
                </a:solidFill>
                <a:latin typeface="새굴림" pitchFamily="18" charset="-127"/>
                <a:ea typeface="새굴림" pitchFamily="18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539552" y="692150"/>
            <a:ext cx="8353622" cy="648618"/>
          </a:xfrm>
        </p:spPr>
        <p:txBody>
          <a:bodyPr>
            <a:norm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None/>
              <a:defRPr kumimoji="1" lang="ko-KR" altLang="en-US" sz="1800" b="1" kern="1200" dirty="0">
                <a:solidFill>
                  <a:schemeClr val="accent1"/>
                </a:solidFill>
                <a:latin typeface="새굴림" pitchFamily="18" charset="-127"/>
                <a:ea typeface="새굴림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 </a:t>
            </a:r>
            <a:endParaRPr lang="en-US" altLang="ko-KR" dirty="0" smtClean="0"/>
          </a:p>
        </p:txBody>
      </p:sp>
      <p:sp>
        <p:nvSpPr>
          <p:cNvPr id="11" name="Rectangle 128"/>
          <p:cNvSpPr>
            <a:spLocks noChangeArrowheads="1"/>
          </p:cNvSpPr>
          <p:nvPr userDrawn="1"/>
        </p:nvSpPr>
        <p:spPr bwMode="ltGray">
          <a:xfrm>
            <a:off x="0" y="235496"/>
            <a:ext cx="457200" cy="45720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spcBef>
                <a:spcPct val="20000"/>
              </a:spcBef>
              <a:buFontTx/>
              <a:buNone/>
            </a:pPr>
            <a:endParaRPr lang="en-US" altLang="ko-KR" sz="20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7481516" y="220578"/>
            <a:ext cx="1540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SHIN WHA</a:t>
            </a:r>
            <a:endParaRPr lang="ko-KR" altLang="en-US" sz="2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1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Rectangle 128"/>
          <p:cNvSpPr>
            <a:spLocks noChangeArrowheads="1"/>
          </p:cNvSpPr>
          <p:nvPr userDrawn="1"/>
        </p:nvSpPr>
        <p:spPr bwMode="ltGray">
          <a:xfrm>
            <a:off x="0" y="235496"/>
            <a:ext cx="457200" cy="45720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spcBef>
                <a:spcPct val="20000"/>
              </a:spcBef>
              <a:buFontTx/>
              <a:buNone/>
            </a:pPr>
            <a:endParaRPr lang="en-US" altLang="ko-KR" sz="20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양쪽 모서리가 잘린 사각형 8"/>
          <p:cNvSpPr/>
          <p:nvPr userDrawn="1"/>
        </p:nvSpPr>
        <p:spPr>
          <a:xfrm>
            <a:off x="8316416" y="6475040"/>
            <a:ext cx="720080" cy="410344"/>
          </a:xfrm>
          <a:prstGeom prst="snip2SameRect">
            <a:avLst>
              <a:gd name="adj1" fmla="val 41887"/>
              <a:gd name="adj2" fmla="val 0"/>
            </a:avLst>
          </a:prstGeom>
          <a:solidFill>
            <a:schemeClr val="tx2"/>
          </a:solidFill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 indent="0">
              <a:spcBef>
                <a:spcPct val="20000"/>
              </a:spcBef>
              <a:buFontTx/>
              <a:buNone/>
            </a:pPr>
            <a:endParaRPr lang="ko-KR" altLang="en-US" sz="2000" b="1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8532440" y="6475040"/>
            <a:ext cx="648072" cy="41034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Autofit/>
          </a:bodyPr>
          <a:lstStyle/>
          <a:p>
            <a:fld id="{13B9BC8D-B440-4E94-9539-310A78D71963}" type="slidenum">
              <a:rPr lang="ko-KR" altLang="en-US" sz="1400" smtClean="0">
                <a:solidFill>
                  <a:schemeClr val="bg1"/>
                </a:solidFill>
                <a:latin typeface="새굴림" pitchFamily="18" charset="-127"/>
                <a:ea typeface="새굴림" pitchFamily="18" charset="-127"/>
              </a:rPr>
              <a:pPr/>
              <a:t>‹#›</a:t>
            </a:fld>
            <a:endParaRPr lang="ko-KR" altLang="en-US" sz="1400" dirty="0">
              <a:solidFill>
                <a:schemeClr val="bg1"/>
              </a:solidFill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7572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0" name="Rectangle 128"/>
          <p:cNvSpPr>
            <a:spLocks noChangeArrowheads="1"/>
          </p:cNvSpPr>
          <p:nvPr userDrawn="1"/>
        </p:nvSpPr>
        <p:spPr bwMode="ltGray">
          <a:xfrm>
            <a:off x="0" y="235496"/>
            <a:ext cx="457200" cy="45720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spcBef>
                <a:spcPct val="20000"/>
              </a:spcBef>
              <a:buFontTx/>
              <a:buNone/>
            </a:pPr>
            <a:endParaRPr lang="en-US" altLang="ko-KR" sz="20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양쪽 모서리가 잘린 사각형 10"/>
          <p:cNvSpPr/>
          <p:nvPr userDrawn="1"/>
        </p:nvSpPr>
        <p:spPr>
          <a:xfrm>
            <a:off x="8316416" y="6475040"/>
            <a:ext cx="720080" cy="410344"/>
          </a:xfrm>
          <a:prstGeom prst="snip2SameRect">
            <a:avLst>
              <a:gd name="adj1" fmla="val 41887"/>
              <a:gd name="adj2" fmla="val 0"/>
            </a:avLst>
          </a:prstGeom>
          <a:solidFill>
            <a:schemeClr val="tx2"/>
          </a:solidFill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 indent="0">
              <a:spcBef>
                <a:spcPct val="20000"/>
              </a:spcBef>
              <a:buFontTx/>
              <a:buNone/>
            </a:pPr>
            <a:endParaRPr lang="ko-KR" altLang="en-US" sz="2000" b="1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 userDrawn="1"/>
        </p:nvSpPr>
        <p:spPr>
          <a:xfrm>
            <a:off x="8532440" y="6475040"/>
            <a:ext cx="648072" cy="41034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Autofit/>
          </a:bodyPr>
          <a:lstStyle/>
          <a:p>
            <a:fld id="{13B9BC8D-B440-4E94-9539-310A78D71963}" type="slidenum">
              <a:rPr lang="ko-KR" altLang="en-US" sz="1400" smtClean="0">
                <a:solidFill>
                  <a:schemeClr val="bg1"/>
                </a:solidFill>
                <a:latin typeface="새굴림" pitchFamily="18" charset="-127"/>
                <a:ea typeface="새굴림" pitchFamily="18" charset="-127"/>
              </a:rPr>
              <a:pPr/>
              <a:t>‹#›</a:t>
            </a:fld>
            <a:endParaRPr lang="ko-KR" altLang="en-US" sz="1400" dirty="0">
              <a:solidFill>
                <a:schemeClr val="bg1"/>
              </a:solidFill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2584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6" name="Rectangle 128"/>
          <p:cNvSpPr>
            <a:spLocks noChangeArrowheads="1"/>
          </p:cNvSpPr>
          <p:nvPr userDrawn="1"/>
        </p:nvSpPr>
        <p:spPr bwMode="ltGray">
          <a:xfrm>
            <a:off x="0" y="235496"/>
            <a:ext cx="457200" cy="45720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spcBef>
                <a:spcPct val="20000"/>
              </a:spcBef>
              <a:buFontTx/>
              <a:buNone/>
            </a:pPr>
            <a:endParaRPr lang="en-US" altLang="ko-KR" sz="20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양쪽 모서리가 잘린 사각형 6"/>
          <p:cNvSpPr/>
          <p:nvPr userDrawn="1"/>
        </p:nvSpPr>
        <p:spPr>
          <a:xfrm>
            <a:off x="8316416" y="6475040"/>
            <a:ext cx="720080" cy="410344"/>
          </a:xfrm>
          <a:prstGeom prst="snip2SameRect">
            <a:avLst>
              <a:gd name="adj1" fmla="val 41887"/>
              <a:gd name="adj2" fmla="val 0"/>
            </a:avLst>
          </a:prstGeom>
          <a:solidFill>
            <a:schemeClr val="tx2"/>
          </a:solidFill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 indent="0">
              <a:spcBef>
                <a:spcPct val="20000"/>
              </a:spcBef>
              <a:buFontTx/>
              <a:buNone/>
            </a:pPr>
            <a:endParaRPr lang="ko-KR" altLang="en-US" sz="2000" b="1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8532440" y="6475040"/>
            <a:ext cx="648072" cy="41034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Autofit/>
          </a:bodyPr>
          <a:lstStyle/>
          <a:p>
            <a:fld id="{13B9BC8D-B440-4E94-9539-310A78D71963}" type="slidenum">
              <a:rPr lang="ko-KR" altLang="en-US" sz="1400" smtClean="0">
                <a:solidFill>
                  <a:schemeClr val="bg1"/>
                </a:solidFill>
                <a:latin typeface="새굴림" pitchFamily="18" charset="-127"/>
                <a:ea typeface="새굴림" pitchFamily="18" charset="-127"/>
              </a:rPr>
              <a:pPr/>
              <a:t>‹#›</a:t>
            </a:fld>
            <a:endParaRPr lang="ko-KR" altLang="en-US" sz="1400" dirty="0">
              <a:solidFill>
                <a:schemeClr val="bg1"/>
              </a:solidFill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1353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새굴림" pitchFamily="18" charset="-127"/>
                <a:ea typeface="새굴림" pitchFamily="18" charset="-127"/>
              </a:defRPr>
            </a:lvl1pPr>
          </a:lstStyle>
          <a:p>
            <a:fld id="{D3E55A75-5394-47D3-8F1B-8E86A0697398}" type="datetimeFigureOut">
              <a:rPr lang="ko-KR" altLang="en-US" smtClean="0"/>
              <a:pPr/>
              <a:t>2017-05-17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새굴림" pitchFamily="18" charset="-127"/>
                <a:ea typeface="새굴림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새굴림" pitchFamily="18" charset="-127"/>
                <a:ea typeface="새굴림" pitchFamily="18" charset="-127"/>
              </a:defRPr>
            </a:lvl1pPr>
          </a:lstStyle>
          <a:p>
            <a:fld id="{13B9BC8D-B440-4E94-9539-310A78D7196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4620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53" r:id="rId5"/>
    <p:sldLayoutId id="2147483654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새굴림" pitchFamily="18" charset="-127"/>
          <a:ea typeface="새굴림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새굴림" pitchFamily="18" charset="-127"/>
          <a:ea typeface="새굴림" pitchFamily="18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새굴림" pitchFamily="18" charset="-127"/>
          <a:ea typeface="새굴림" pitchFamily="18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새굴림" pitchFamily="18" charset="-127"/>
          <a:ea typeface="새굴림" pitchFamily="18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새굴림" pitchFamily="18" charset="-127"/>
          <a:ea typeface="새굴림" pitchFamily="18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새굴림" pitchFamily="18" charset="-127"/>
          <a:ea typeface="새굴림" pitchFamily="18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>
          <a:xfrm>
            <a:off x="107504" y="2420888"/>
            <a:ext cx="4896544" cy="792088"/>
          </a:xfrm>
        </p:spPr>
        <p:txBody>
          <a:bodyPr>
            <a:noAutofit/>
          </a:bodyPr>
          <a:lstStyle/>
          <a:p>
            <a:r>
              <a:rPr lang="ko-KR" altLang="en-US" sz="4400" dirty="0" smtClean="0"/>
              <a:t>회사소개서</a:t>
            </a:r>
            <a:endParaRPr lang="ko-KR" altLang="en-US" sz="4400" dirty="0"/>
          </a:p>
        </p:txBody>
      </p:sp>
      <p:pic>
        <p:nvPicPr>
          <p:cNvPr id="57" name="그림 5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262732"/>
            <a:ext cx="1368152" cy="14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26"/>
          <p:cNvSpPr>
            <a:spLocks noChangeArrowheads="1"/>
          </p:cNvSpPr>
          <p:nvPr/>
        </p:nvSpPr>
        <p:spPr bwMode="auto">
          <a:xfrm>
            <a:off x="4644008" y="828803"/>
            <a:ext cx="4320481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초정밀 프로파일 </a:t>
            </a:r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GLS-135AS</a:t>
            </a:r>
            <a:endParaRPr lang="ko-KR" altLang="en-US" sz="16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644008" y="4775857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4008" y="4878725"/>
            <a:ext cx="430771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정밀부품 가공 외 범용적으로 </a:t>
            </a:r>
            <a:r>
              <a:rPr lang="ko-KR" altLang="en-US" dirty="0" err="1"/>
              <a:t>사용가능한</a:t>
            </a:r>
            <a:r>
              <a:rPr lang="ko-KR" altLang="en-US" dirty="0"/>
              <a:t> </a:t>
            </a:r>
            <a:r>
              <a:rPr lang="ko-KR" altLang="en-US" dirty="0" err="1"/>
              <a:t>벨트식</a:t>
            </a:r>
            <a:r>
              <a:rPr lang="ko-KR" altLang="en-US" dirty="0"/>
              <a:t> </a:t>
            </a:r>
            <a:r>
              <a:rPr lang="en-US" altLang="ko-KR" dirty="0" err="1"/>
              <a:t>cnc</a:t>
            </a:r>
            <a:r>
              <a:rPr lang="ko-KR" altLang="en-US" dirty="0"/>
              <a:t>기계</a:t>
            </a:r>
          </a:p>
          <a:p>
            <a:r>
              <a:rPr lang="ko-KR" altLang="en-US" dirty="0" err="1"/>
              <a:t>대형원통연삭</a:t>
            </a:r>
            <a:r>
              <a:rPr lang="ko-KR" altLang="en-US" dirty="0"/>
              <a:t> 대경워크 및 </a:t>
            </a:r>
            <a:r>
              <a:rPr lang="ko-KR" altLang="en-US" dirty="0" err="1"/>
              <a:t>소형원통연삭</a:t>
            </a:r>
            <a:r>
              <a:rPr lang="ko-KR" altLang="en-US" dirty="0"/>
              <a:t> 등 다양한 가공 가능</a:t>
            </a:r>
          </a:p>
          <a:p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452321" y="6353674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39"/>
          <a:stretch/>
        </p:blipFill>
        <p:spPr>
          <a:xfrm>
            <a:off x="5427341" y="1203393"/>
            <a:ext cx="3023870" cy="3441600"/>
          </a:xfrm>
          <a:prstGeom prst="rect">
            <a:avLst/>
          </a:prstGeom>
        </p:spPr>
      </p:pic>
      <p:sp>
        <p:nvSpPr>
          <p:cNvPr id="18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/>
          <a:lstStyle/>
          <a:p>
            <a:r>
              <a:rPr lang="ko-KR" altLang="en-US" smtClean="0"/>
              <a:t>설비소개</a:t>
            </a:r>
            <a:endParaRPr lang="ko-KR" altLang="en-US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32"/>
          <a:stretch/>
        </p:blipFill>
        <p:spPr>
          <a:xfrm>
            <a:off x="723375" y="1246675"/>
            <a:ext cx="3162386" cy="3441600"/>
          </a:xfrm>
          <a:prstGeom prst="rect">
            <a:avLst/>
          </a:prstGeom>
        </p:spPr>
      </p:pic>
      <p:sp>
        <p:nvSpPr>
          <p:cNvPr id="26" name="모서리가 둥근 직사각형 26"/>
          <p:cNvSpPr>
            <a:spLocks noChangeArrowheads="1"/>
          </p:cNvSpPr>
          <p:nvPr/>
        </p:nvSpPr>
        <p:spPr bwMode="auto">
          <a:xfrm>
            <a:off x="144328" y="840901"/>
            <a:ext cx="4320480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초정밀 프로파일 </a:t>
            </a:r>
            <a:r>
              <a:rPr lang="en-US" altLang="ko-KR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GLS-5T </a:t>
            </a:r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2012</a:t>
            </a:r>
            <a:endParaRPr lang="ko-KR" altLang="en-US" sz="16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8559" y="4911928"/>
            <a:ext cx="430771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초정밀 부품의 높은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면조도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및 고속가공을 가능하게 하는 </a:t>
            </a: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저중심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설계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승강대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구조로 미세 전자부품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금형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펀치의 안정된</a:t>
            </a: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치수와 공차제어가 가능한 초정밀 가공장비</a:t>
            </a: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58560" y="4784895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59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26"/>
          <p:cNvSpPr>
            <a:spLocks noChangeArrowheads="1"/>
          </p:cNvSpPr>
          <p:nvPr/>
        </p:nvSpPr>
        <p:spPr bwMode="auto">
          <a:xfrm>
            <a:off x="179511" y="836712"/>
            <a:ext cx="4320481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초정밀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단연삭기</a:t>
            </a: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SK2000 2016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모서리가 둥근 직사각형 26"/>
          <p:cNvSpPr>
            <a:spLocks noChangeArrowheads="1"/>
          </p:cNvSpPr>
          <p:nvPr/>
        </p:nvSpPr>
        <p:spPr bwMode="auto">
          <a:xfrm>
            <a:off x="4579002" y="836710"/>
            <a:ext cx="4320480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초정밀 </a:t>
            </a:r>
            <a:r>
              <a:rPr lang="ko-KR" altLang="en-US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단연삭기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SK2000 </a:t>
            </a:r>
            <a:r>
              <a:rPr lang="en-US" altLang="ko-KR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79511" y="4783766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1" y="4886634"/>
            <a:ext cx="4307716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dirty="0" err="1"/>
              <a:t>마이크로핀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en-US" altLang="ko-KR" dirty="0" err="1"/>
              <a:t>cnc</a:t>
            </a:r>
            <a:r>
              <a:rPr lang="ko-KR" altLang="en-US" dirty="0"/>
              <a:t>펀치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 err="1"/>
              <a:t>피어싱펀치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 err="1"/>
              <a:t>코어핀</a:t>
            </a:r>
            <a:r>
              <a:rPr lang="ko-KR" altLang="en-US" dirty="0"/>
              <a:t> 등 다양한 </a:t>
            </a:r>
            <a:r>
              <a:rPr lang="ko-KR" altLang="en-US" dirty="0" err="1"/>
              <a:t>초정밀핀</a:t>
            </a:r>
            <a:r>
              <a:rPr lang="ko-KR" altLang="en-US" dirty="0"/>
              <a:t> 자동 </a:t>
            </a:r>
            <a:r>
              <a:rPr lang="ko-KR" altLang="en-US" dirty="0" smtClean="0"/>
              <a:t>가공기계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/>
              <a:t>최소 </a:t>
            </a:r>
            <a:r>
              <a:rPr lang="ko-KR" altLang="en-US" dirty="0" err="1"/>
              <a:t>가공가능한</a:t>
            </a:r>
            <a:r>
              <a:rPr lang="ko-KR" altLang="en-US" dirty="0"/>
              <a:t> 외경파이 </a:t>
            </a:r>
            <a:r>
              <a:rPr lang="en-US" altLang="ko-KR" dirty="0"/>
              <a:t>0.01</a:t>
            </a:r>
            <a:r>
              <a:rPr lang="ko-KR" altLang="en-US" dirty="0"/>
              <a:t>파이</a:t>
            </a:r>
            <a:r>
              <a:rPr lang="en-US" altLang="ko-KR" dirty="0"/>
              <a:t>, 1</a:t>
            </a:r>
            <a:r>
              <a:rPr lang="ko-KR" altLang="en-US" dirty="0"/>
              <a:t>미크론 공차 및 </a:t>
            </a:r>
            <a:r>
              <a:rPr lang="ko-KR" altLang="en-US" dirty="0" err="1"/>
              <a:t>로보트</a:t>
            </a:r>
            <a:r>
              <a:rPr lang="ko-KR" altLang="en-US" dirty="0"/>
              <a:t> 제어로 완전자동화 </a:t>
            </a:r>
            <a:r>
              <a:rPr lang="ko-KR" altLang="en-US" dirty="0" smtClean="0"/>
              <a:t>실현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4593233" y="4792804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93233" y="4895672"/>
            <a:ext cx="4307716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 smtClean="0"/>
              <a:t>0.01</a:t>
            </a:r>
            <a:r>
              <a:rPr lang="ko-KR" altLang="en-US" dirty="0" smtClean="0"/>
              <a:t>파이에서 </a:t>
            </a:r>
            <a:r>
              <a:rPr lang="en-US" altLang="ko-KR" dirty="0" smtClean="0"/>
              <a:t>16</a:t>
            </a:r>
            <a:r>
              <a:rPr lang="ko-KR" altLang="en-US" dirty="0" smtClean="0"/>
              <a:t>파이까지 광범위한 외경가공 가능</a:t>
            </a:r>
            <a:endParaRPr lang="en-US" altLang="ko-KR" dirty="0" smtClean="0"/>
          </a:p>
          <a:p>
            <a:r>
              <a:rPr lang="en-US" altLang="ko-KR" dirty="0" smtClean="0"/>
              <a:t>7</a:t>
            </a:r>
            <a:r>
              <a:rPr lang="ko-KR" altLang="en-US" dirty="0" smtClean="0"/>
              <a:t>축 제어로 인한 정밀 동심도 실현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87824" y="6361583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95539" y="6328819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8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/>
          <a:lstStyle/>
          <a:p>
            <a:r>
              <a:rPr lang="ko-KR" altLang="en-US" smtClean="0"/>
              <a:t>설비소개</a:t>
            </a:r>
            <a:endParaRPr lang="ko-KR" altLang="en-US"/>
          </a:p>
        </p:txBody>
      </p:sp>
      <p:pic>
        <p:nvPicPr>
          <p:cNvPr id="19" name="Picture 2" descr="C:\Users\CJ\Desktop\IMG_145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958" y="1310188"/>
            <a:ext cx="3799586" cy="3144165"/>
          </a:xfrm>
          <a:prstGeom prst="rect">
            <a:avLst/>
          </a:prstGeom>
          <a:noFill/>
        </p:spPr>
      </p:pic>
      <p:pic>
        <p:nvPicPr>
          <p:cNvPr id="2" name="Picture 2" descr="C:\Users\CJ\Desktop\KakaoTalk_20170417_1602537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771" y="1310188"/>
            <a:ext cx="4036942" cy="314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03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26"/>
          <p:cNvSpPr>
            <a:spLocks noChangeArrowheads="1"/>
          </p:cNvSpPr>
          <p:nvPr/>
        </p:nvSpPr>
        <p:spPr bwMode="auto">
          <a:xfrm>
            <a:off x="179511" y="836712"/>
            <a:ext cx="4320481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en-US" altLang="ko-KR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CNC </a:t>
            </a: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자동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성형연삭기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모서리가 둥근 직사각형 26"/>
          <p:cNvSpPr>
            <a:spLocks noChangeArrowheads="1"/>
          </p:cNvSpPr>
          <p:nvPr/>
        </p:nvSpPr>
        <p:spPr bwMode="auto">
          <a:xfrm>
            <a:off x="4579002" y="836710"/>
            <a:ext cx="4320480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AMADA profile 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대형 원통연마기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79511" y="4783766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1" y="4886634"/>
            <a:ext cx="430771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 smtClean="0"/>
              <a:t>0.0001 </a:t>
            </a:r>
            <a:r>
              <a:rPr lang="ko-KR" altLang="en-US" dirty="0" err="1" smtClean="0"/>
              <a:t>제어가능한</a:t>
            </a:r>
            <a:r>
              <a:rPr lang="ko-KR" altLang="en-US" dirty="0" smtClean="0"/>
              <a:t> </a:t>
            </a:r>
            <a:r>
              <a:rPr lang="en-US" altLang="ko-KR" dirty="0" smtClean="0"/>
              <a:t>CNC </a:t>
            </a:r>
            <a:r>
              <a:rPr lang="ko-KR" altLang="en-US" dirty="0" smtClean="0"/>
              <a:t>자동화 성형연마기</a:t>
            </a:r>
            <a:endParaRPr lang="en-US" altLang="ko-KR" dirty="0" smtClean="0"/>
          </a:p>
          <a:p>
            <a:r>
              <a:rPr lang="ko-KR" altLang="en-US" dirty="0" smtClean="0"/>
              <a:t>연속이송작업 피치가공 및 다양한 자동화 기능 실현</a:t>
            </a:r>
            <a:endParaRPr lang="en-US" altLang="ko-KR" dirty="0" smtClean="0"/>
          </a:p>
          <a:p>
            <a:r>
              <a:rPr lang="ko-KR" altLang="en-US" dirty="0" smtClean="0"/>
              <a:t>자동화 실현으로 무인가동 가능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4593233" y="4792804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93233" y="4895672"/>
            <a:ext cx="43077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원통부품 공구 등을 정확한 데이터 </a:t>
            </a:r>
            <a:r>
              <a:rPr lang="ko-KR" altLang="en-US" dirty="0" err="1"/>
              <a:t>산출값을</a:t>
            </a:r>
            <a:r>
              <a:rPr lang="ko-KR" altLang="en-US" dirty="0"/>
              <a:t> 입력하여</a:t>
            </a:r>
          </a:p>
          <a:p>
            <a:r>
              <a:rPr lang="ko-KR" altLang="en-US" dirty="0" err="1"/>
              <a:t>연삭하기</a:t>
            </a:r>
            <a:r>
              <a:rPr lang="ko-KR" altLang="en-US" dirty="0"/>
              <a:t> 위한 장치</a:t>
            </a:r>
            <a:r>
              <a:rPr lang="en-US" altLang="ko-KR" dirty="0"/>
              <a:t>. </a:t>
            </a:r>
            <a:r>
              <a:rPr lang="ko-KR" altLang="en-US" dirty="0"/>
              <a:t>∅</a:t>
            </a:r>
            <a:r>
              <a:rPr lang="en-US" altLang="ko-KR" dirty="0"/>
              <a:t>200mm</a:t>
            </a:r>
            <a:r>
              <a:rPr lang="ko-KR" altLang="en-US" dirty="0"/>
              <a:t>의 경 센터간 거리 </a:t>
            </a:r>
            <a:r>
              <a:rPr lang="en-US" altLang="ko-KR" dirty="0"/>
              <a:t>200mm</a:t>
            </a:r>
            <a:r>
              <a:rPr lang="ko-KR" altLang="en-US" dirty="0"/>
              <a:t>를 대응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87824" y="6361583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95539" y="6328819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764" y="1850367"/>
            <a:ext cx="4137813" cy="1722649"/>
          </a:xfrm>
          <a:prstGeom prst="rect">
            <a:avLst/>
          </a:prstGeom>
        </p:spPr>
      </p:pic>
      <p:sp>
        <p:nvSpPr>
          <p:cNvPr id="18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/>
          <a:lstStyle/>
          <a:p>
            <a:r>
              <a:rPr lang="ko-KR" altLang="en-US" smtClean="0"/>
              <a:t>설비소개</a:t>
            </a:r>
            <a:endParaRPr lang="ko-KR" altLang="en-US"/>
          </a:p>
        </p:txBody>
      </p:sp>
      <p:pic>
        <p:nvPicPr>
          <p:cNvPr id="3074" name="Picture 2" descr="C:\Users\CJ\Desktop\기러기\KakaoTalk_20170407_1546005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0" y="1358108"/>
            <a:ext cx="3960441" cy="279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7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3" b="3471"/>
          <a:stretch/>
        </p:blipFill>
        <p:spPr>
          <a:xfrm>
            <a:off x="3103541" y="1628800"/>
            <a:ext cx="2880000" cy="252028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0" r="3572"/>
          <a:stretch/>
        </p:blipFill>
        <p:spPr>
          <a:xfrm>
            <a:off x="107504" y="1629415"/>
            <a:ext cx="2880000" cy="187412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1"/>
          <a:stretch/>
        </p:blipFill>
        <p:spPr>
          <a:xfrm>
            <a:off x="6099578" y="1628800"/>
            <a:ext cx="2880000" cy="2146326"/>
          </a:xfrm>
          <a:prstGeom prst="rect">
            <a:avLst/>
          </a:prstGeom>
        </p:spPr>
      </p:pic>
      <p:sp>
        <p:nvSpPr>
          <p:cNvPr id="11" name="모서리가 둥근 직사각형 26"/>
          <p:cNvSpPr>
            <a:spLocks noChangeArrowheads="1"/>
          </p:cNvSpPr>
          <p:nvPr/>
        </p:nvSpPr>
        <p:spPr bwMode="auto">
          <a:xfrm>
            <a:off x="106113" y="983690"/>
            <a:ext cx="2881392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소형 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원통연마기 </a:t>
            </a:r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CGE-100</a:t>
            </a:r>
          </a:p>
        </p:txBody>
      </p:sp>
      <p:sp>
        <p:nvSpPr>
          <p:cNvPr id="12" name="모서리가 둥근 직사각형 26"/>
          <p:cNvSpPr>
            <a:spLocks noChangeArrowheads="1"/>
          </p:cNvSpPr>
          <p:nvPr/>
        </p:nvSpPr>
        <p:spPr bwMode="auto">
          <a:xfrm>
            <a:off x="3103541" y="983690"/>
            <a:ext cx="2881392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en-US" altLang="ko-KR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Index 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피치분할 </a:t>
            </a:r>
            <a:r>
              <a:rPr lang="ko-KR" altLang="en-US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정밀가공기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모서리가 둥근 직사각형 26"/>
          <p:cNvSpPr>
            <a:spLocks noChangeArrowheads="1"/>
          </p:cNvSpPr>
          <p:nvPr/>
        </p:nvSpPr>
        <p:spPr bwMode="auto">
          <a:xfrm>
            <a:off x="6099578" y="983690"/>
            <a:ext cx="2881392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센터리스 </a:t>
            </a:r>
            <a:r>
              <a:rPr lang="ko-KR" altLang="en-US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원통연삭장치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06114" y="4437112"/>
            <a:ext cx="2881390" cy="223224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113" y="4509120"/>
            <a:ext cx="28813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dirty="0"/>
              <a:t>초정밀 </a:t>
            </a:r>
            <a:r>
              <a:rPr lang="ko-KR" altLang="en-US" dirty="0" err="1"/>
              <a:t>피어싱</a:t>
            </a:r>
            <a:r>
              <a:rPr lang="ko-KR" altLang="en-US" dirty="0"/>
              <a:t> 펀치 및 </a:t>
            </a:r>
            <a:r>
              <a:rPr lang="ko-KR" altLang="en-US" dirty="0" err="1"/>
              <a:t>코아류</a:t>
            </a:r>
            <a:r>
              <a:rPr lang="ko-KR" altLang="en-US" dirty="0"/>
              <a:t> 앞의 </a:t>
            </a:r>
            <a:r>
              <a:rPr lang="en-US" altLang="ko-KR" dirty="0"/>
              <a:t>taper</a:t>
            </a:r>
            <a:r>
              <a:rPr lang="ko-KR" altLang="en-US" dirty="0"/>
              <a:t>값 </a:t>
            </a:r>
            <a:r>
              <a:rPr lang="en-US" altLang="ko-KR" dirty="0"/>
              <a:t>r</a:t>
            </a:r>
            <a:r>
              <a:rPr lang="ko-KR" altLang="en-US" dirty="0"/>
              <a:t>값 및 다양한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형상을 가공할 수 있는 소형 정밀 미세 원통연마기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947" y="6336948"/>
            <a:ext cx="2617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097709" y="4437112"/>
            <a:ext cx="2881390" cy="223224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97708" y="4509120"/>
            <a:ext cx="288139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dirty="0"/>
              <a:t>0.0001m </a:t>
            </a:r>
            <a:r>
              <a:rPr lang="ko-KR" altLang="en-US" dirty="0"/>
              <a:t>단위의 각도가 제어 가능한 </a:t>
            </a:r>
            <a:r>
              <a:rPr lang="ko-KR" altLang="en-US" dirty="0" err="1"/>
              <a:t>인덱스머신</a:t>
            </a:r>
            <a:endParaRPr lang="ko-KR" altLang="en-US" dirty="0"/>
          </a:p>
          <a:p>
            <a:pPr>
              <a:lnSpc>
                <a:spcPct val="150000"/>
              </a:lnSpc>
            </a:pPr>
            <a:r>
              <a:rPr lang="ko-KR" altLang="en-US" dirty="0"/>
              <a:t>정밀 기어가공 및 </a:t>
            </a:r>
            <a:r>
              <a:rPr lang="en-US" altLang="ko-KR" dirty="0"/>
              <a:t>pitch</a:t>
            </a:r>
            <a:r>
              <a:rPr lang="ko-KR" altLang="en-US" dirty="0"/>
              <a:t>가공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104263" y="4437112"/>
            <a:ext cx="2881390" cy="223224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04262" y="4509120"/>
            <a:ext cx="288139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dirty="0" err="1"/>
              <a:t>레귤레이팅</a:t>
            </a:r>
            <a:r>
              <a:rPr lang="ko-KR" altLang="en-US" dirty="0"/>
              <a:t> </a:t>
            </a:r>
            <a:r>
              <a:rPr lang="ko-KR" altLang="en-US" dirty="0" err="1"/>
              <a:t>롤을</a:t>
            </a:r>
            <a:r>
              <a:rPr lang="ko-KR" altLang="en-US" dirty="0"/>
              <a:t> 이용한 워크 </a:t>
            </a:r>
            <a:r>
              <a:rPr lang="ko-KR" altLang="en-US" dirty="0" err="1"/>
              <a:t>세팅으로</a:t>
            </a:r>
            <a:r>
              <a:rPr lang="ko-KR" altLang="en-US" dirty="0"/>
              <a:t> 정확한 진원도 산출 가능</a:t>
            </a:r>
          </a:p>
          <a:p>
            <a:pPr>
              <a:lnSpc>
                <a:spcPct val="150000"/>
              </a:lnSpc>
            </a:pPr>
            <a:r>
              <a:rPr lang="ko-KR" altLang="en-US" dirty="0" err="1"/>
              <a:t>피어싱</a:t>
            </a:r>
            <a:r>
              <a:rPr lang="ko-KR" altLang="en-US" dirty="0"/>
              <a:t> 펀치 및 정밀 핀의 </a:t>
            </a:r>
            <a:r>
              <a:rPr lang="ko-KR" altLang="en-US" dirty="0" err="1"/>
              <a:t>랜드구간</a:t>
            </a:r>
            <a:r>
              <a:rPr lang="ko-KR" altLang="en-US" dirty="0"/>
              <a:t> 가공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29542" y="6269178"/>
            <a:ext cx="2617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44508" y="6265203"/>
            <a:ext cx="2617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23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/>
          <a:lstStyle/>
          <a:p>
            <a:r>
              <a:rPr lang="ko-KR" altLang="en-US" smtClean="0"/>
              <a:t>설비소개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512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867" y="1338868"/>
            <a:ext cx="4032448" cy="302433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79513" y="846402"/>
            <a:ext cx="4320479" cy="387874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8" name="모서리가 둥근 직사각형 26"/>
          <p:cNvSpPr>
            <a:spLocks noChangeArrowheads="1"/>
          </p:cNvSpPr>
          <p:nvPr/>
        </p:nvSpPr>
        <p:spPr bwMode="auto">
          <a:xfrm>
            <a:off x="179511" y="836712"/>
            <a:ext cx="4320481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성형연마기 </a:t>
            </a:r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HCG-450M 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579002" y="846402"/>
            <a:ext cx="4320479" cy="387874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0" name="모서리가 둥근 직사각형 26"/>
          <p:cNvSpPr>
            <a:spLocks noChangeArrowheads="1"/>
          </p:cNvSpPr>
          <p:nvPr/>
        </p:nvSpPr>
        <p:spPr bwMode="auto">
          <a:xfrm>
            <a:off x="4579002" y="836710"/>
            <a:ext cx="4320480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Unison </a:t>
            </a:r>
            <a:r>
              <a:rPr lang="en-US" altLang="ko-KR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corp</a:t>
            </a:r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DedTru</a:t>
            </a:r>
            <a:endParaRPr lang="en-US" altLang="ko-KR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1" y="4783766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1" y="4886634"/>
            <a:ext cx="4307716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정밀 </a:t>
            </a:r>
            <a:r>
              <a:rPr lang="ko-KR" altLang="en-US" dirty="0" err="1"/>
              <a:t>금형부품</a:t>
            </a:r>
            <a:r>
              <a:rPr lang="ko-KR" altLang="en-US" dirty="0"/>
              <a:t> 및 반도체 부품의 사각작업 및 다양한 성형작업</a:t>
            </a:r>
          </a:p>
          <a:p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4593233" y="4792804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93233" y="4895672"/>
            <a:ext cx="43077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 err="1"/>
              <a:t>레귤레이팅</a:t>
            </a:r>
            <a:r>
              <a:rPr lang="ko-KR" altLang="en-US" dirty="0"/>
              <a:t> </a:t>
            </a:r>
            <a:r>
              <a:rPr lang="ko-KR" altLang="en-US" dirty="0" err="1"/>
              <a:t>롤을</a:t>
            </a:r>
            <a:r>
              <a:rPr lang="ko-KR" altLang="en-US" dirty="0"/>
              <a:t> 이용한 각종 </a:t>
            </a:r>
            <a:r>
              <a:rPr lang="ko-KR" altLang="en-US" dirty="0" err="1"/>
              <a:t>몰드</a:t>
            </a:r>
            <a:r>
              <a:rPr lang="ko-KR" altLang="en-US" dirty="0"/>
              <a:t> 및 프레스 </a:t>
            </a:r>
            <a:r>
              <a:rPr lang="ko-KR" altLang="en-US" dirty="0" err="1"/>
              <a:t>금형부품의</a:t>
            </a:r>
            <a:r>
              <a:rPr lang="ko-KR" altLang="en-US" dirty="0"/>
              <a:t> 초정밀 핀과</a:t>
            </a:r>
          </a:p>
          <a:p>
            <a:r>
              <a:rPr lang="ko-KR" altLang="en-US" dirty="0" err="1"/>
              <a:t>피어싱</a:t>
            </a:r>
            <a:r>
              <a:rPr lang="ko-KR" altLang="en-US" dirty="0"/>
              <a:t> </a:t>
            </a:r>
            <a:r>
              <a:rPr lang="ko-KR" altLang="en-US" dirty="0" err="1"/>
              <a:t>펀치류</a:t>
            </a:r>
            <a:r>
              <a:rPr lang="ko-KR" altLang="en-US" dirty="0"/>
              <a:t> 및 정밀 </a:t>
            </a:r>
            <a:r>
              <a:rPr lang="ko-KR" altLang="en-US" dirty="0" err="1"/>
              <a:t>핀가공이</a:t>
            </a:r>
            <a:r>
              <a:rPr lang="ko-KR" altLang="en-US" dirty="0"/>
              <a:t> 가능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714612" y="6357958"/>
            <a:ext cx="1774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Hyun Chun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Korea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95539" y="6328819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Unison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America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/>
          <a:lstStyle/>
          <a:p>
            <a:r>
              <a:rPr lang="ko-KR" altLang="en-US" dirty="0" smtClean="0"/>
              <a:t>설비소개</a:t>
            </a:r>
            <a:endParaRPr lang="ko-KR" altLang="en-US" dirty="0"/>
          </a:p>
        </p:txBody>
      </p:sp>
      <p:pic>
        <p:nvPicPr>
          <p:cNvPr id="3075" name="Picture 3" descr="C:\Users\CJ\Desktop\IMG_05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98" y="1338868"/>
            <a:ext cx="401972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1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4" b="2489"/>
          <a:stretch/>
        </p:blipFill>
        <p:spPr>
          <a:xfrm>
            <a:off x="3131840" y="1844824"/>
            <a:ext cx="2880000" cy="230425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0" b="8662"/>
          <a:stretch/>
        </p:blipFill>
        <p:spPr>
          <a:xfrm>
            <a:off x="6156176" y="1844824"/>
            <a:ext cx="2880000" cy="259228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3" y="1844824"/>
            <a:ext cx="2880000" cy="1564412"/>
          </a:xfrm>
          <a:prstGeom prst="rect">
            <a:avLst/>
          </a:prstGeom>
        </p:spPr>
      </p:pic>
      <p:sp>
        <p:nvSpPr>
          <p:cNvPr id="8" name="모서리가 둥근 직사각형 26"/>
          <p:cNvSpPr>
            <a:spLocks noChangeArrowheads="1"/>
          </p:cNvSpPr>
          <p:nvPr/>
        </p:nvSpPr>
        <p:spPr bwMode="auto">
          <a:xfrm>
            <a:off x="106113" y="983690"/>
            <a:ext cx="2881392" cy="501094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선반 </a:t>
            </a:r>
            <a:r>
              <a:rPr lang="en-US" altLang="ko-KR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TONGIL TIPL-410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4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4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밀링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WHACHEON HMT-1100</a:t>
            </a:r>
          </a:p>
        </p:txBody>
      </p:sp>
      <p:sp>
        <p:nvSpPr>
          <p:cNvPr id="9" name="모서리가 둥근 직사각형 26"/>
          <p:cNvSpPr>
            <a:spLocks noChangeArrowheads="1"/>
          </p:cNvSpPr>
          <p:nvPr/>
        </p:nvSpPr>
        <p:spPr bwMode="auto">
          <a:xfrm>
            <a:off x="3103541" y="983690"/>
            <a:ext cx="2881392" cy="501094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TONGIL TGU-32 </a:t>
            </a:r>
            <a:r>
              <a:rPr lang="ko-KR" altLang="en-US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원통연삭기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모서리가 둥근 직사각형 26"/>
          <p:cNvSpPr>
            <a:spLocks noChangeArrowheads="1"/>
          </p:cNvSpPr>
          <p:nvPr/>
        </p:nvSpPr>
        <p:spPr bwMode="auto">
          <a:xfrm>
            <a:off x="6099578" y="983690"/>
            <a:ext cx="2881392" cy="501094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 fontAlgn="base"/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GMECCA GM-32H 2011 </a:t>
            </a:r>
            <a:r>
              <a:rPr lang="ko-KR" altLang="en-US" sz="16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원통연삭기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6114" y="4797152"/>
            <a:ext cx="2881390" cy="187220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113" y="4933166"/>
            <a:ext cx="2881391" cy="602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 err="1"/>
              <a:t>금형부품의</a:t>
            </a:r>
            <a:r>
              <a:rPr lang="ko-KR" altLang="en-US" dirty="0"/>
              <a:t> 가장 기본단계인 선반 및 </a:t>
            </a:r>
            <a:r>
              <a:rPr lang="ko-KR" altLang="en-US" dirty="0" err="1"/>
              <a:t>밀링가공</a:t>
            </a:r>
            <a:r>
              <a:rPr lang="ko-KR" altLang="en-US" dirty="0"/>
              <a:t> 가능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097709" y="4797152"/>
            <a:ext cx="2881390" cy="187220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97708" y="4933166"/>
            <a:ext cx="2881391" cy="602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 err="1"/>
              <a:t>긴구간의</a:t>
            </a:r>
            <a:r>
              <a:rPr lang="ko-KR" altLang="en-US" dirty="0"/>
              <a:t> 원형 </a:t>
            </a:r>
            <a:r>
              <a:rPr lang="ko-KR" altLang="en-US" dirty="0" err="1"/>
              <a:t>연삭물</a:t>
            </a:r>
            <a:r>
              <a:rPr lang="ko-KR" altLang="en-US" dirty="0"/>
              <a:t> </a:t>
            </a:r>
            <a:r>
              <a:rPr lang="ko-KR" altLang="en-US" dirty="0" err="1"/>
              <a:t>연삭이</a:t>
            </a:r>
            <a:r>
              <a:rPr lang="ko-KR" altLang="en-US" dirty="0"/>
              <a:t> 가공한 다용도의 연마장치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104263" y="4797152"/>
            <a:ext cx="2881390" cy="187220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04262" y="4933166"/>
            <a:ext cx="2881391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정밀하고 </a:t>
            </a:r>
            <a:r>
              <a:rPr lang="ko-KR" altLang="en-US" dirty="0" err="1"/>
              <a:t>짧은구간의</a:t>
            </a:r>
            <a:r>
              <a:rPr lang="ko-KR" altLang="en-US" dirty="0"/>
              <a:t> 원형 </a:t>
            </a:r>
            <a:r>
              <a:rPr lang="ko-KR" altLang="en-US" dirty="0" err="1"/>
              <a:t>연삭물</a:t>
            </a:r>
            <a:r>
              <a:rPr lang="ko-KR" altLang="en-US" dirty="0"/>
              <a:t> </a:t>
            </a:r>
            <a:r>
              <a:rPr lang="ko-KR" altLang="en-US" dirty="0" err="1"/>
              <a:t>연삭을</a:t>
            </a:r>
            <a:r>
              <a:rPr lang="ko-KR" altLang="en-US" dirty="0"/>
              <a:t> 위한 장치</a:t>
            </a:r>
          </a:p>
          <a:p>
            <a:r>
              <a:rPr lang="ko-KR" altLang="en-US" dirty="0"/>
              <a:t>보다 정확한 </a:t>
            </a:r>
            <a:r>
              <a:rPr lang="en-US" altLang="ko-KR" dirty="0"/>
              <a:t>taper</a:t>
            </a:r>
            <a:r>
              <a:rPr lang="ko-KR" altLang="en-US" dirty="0"/>
              <a:t>가공 가능</a:t>
            </a:r>
          </a:p>
        </p:txBody>
      </p:sp>
      <p:sp>
        <p:nvSpPr>
          <p:cNvPr id="20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/>
          <a:lstStyle/>
          <a:p>
            <a:r>
              <a:rPr lang="ko-KR" altLang="en-US" dirty="0" smtClean="0"/>
              <a:t>설비소개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500166" y="6357958"/>
            <a:ext cx="1481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TONGIL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Korea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562" y="6357958"/>
            <a:ext cx="1481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TONGIL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Korea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00958" y="6357958"/>
            <a:ext cx="1481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TONGIL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Korea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4573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Part III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ko-KR" altLang="en-US" dirty="0" smtClean="0"/>
              <a:t>제품소개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922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제품소개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정밀 </a:t>
            </a:r>
            <a:r>
              <a:rPr lang="en-US" altLang="ko-KR" dirty="0" smtClean="0"/>
              <a:t>Bite</a:t>
            </a:r>
            <a:r>
              <a:rPr lang="ko-KR" altLang="en-US" dirty="0" smtClean="0"/>
              <a:t>｜측정 게이지</a:t>
            </a:r>
            <a:r>
              <a:rPr lang="ko-KR" altLang="en-US" dirty="0"/>
              <a:t> </a:t>
            </a:r>
            <a:r>
              <a:rPr lang="ko-KR" altLang="en-US" dirty="0" smtClean="0"/>
              <a:t>｜기타 반도체 부품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015" y="3786760"/>
            <a:ext cx="2240000" cy="17859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222" y="1841974"/>
            <a:ext cx="2103709" cy="1800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94" y="1841974"/>
            <a:ext cx="2706963" cy="180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94" y="3786190"/>
            <a:ext cx="2073669" cy="1800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8" y="3786190"/>
            <a:ext cx="3200000" cy="1800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396" y="1849955"/>
            <a:ext cx="243247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5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8353623" cy="503510"/>
          </a:xfrm>
        </p:spPr>
        <p:txBody>
          <a:bodyPr/>
          <a:lstStyle/>
          <a:p>
            <a:r>
              <a:rPr lang="ko-KR" altLang="en-US" dirty="0" smtClean="0"/>
              <a:t>제품소개</a:t>
            </a:r>
            <a:endParaRPr lang="ko-KR" altLang="en-US" dirty="0"/>
          </a:p>
        </p:txBody>
      </p:sp>
      <p:sp>
        <p:nvSpPr>
          <p:cNvPr id="5" name="부제목 2"/>
          <p:cNvSpPr>
            <a:spLocks noGrp="1"/>
          </p:cNvSpPr>
          <p:nvPr>
            <p:ph type="subTitle" idx="1"/>
          </p:nvPr>
        </p:nvSpPr>
        <p:spPr>
          <a:xfrm>
            <a:off x="539552" y="692150"/>
            <a:ext cx="8353622" cy="648618"/>
          </a:xfrm>
        </p:spPr>
        <p:txBody>
          <a:bodyPr/>
          <a:lstStyle/>
          <a:p>
            <a:r>
              <a:rPr lang="en-US" altLang="ko-KR" dirty="0" smtClean="0"/>
              <a:t>Camera Lens Core</a:t>
            </a:r>
            <a:r>
              <a:rPr lang="ko-KR" altLang="en-US" dirty="0" smtClean="0"/>
              <a:t>｜</a:t>
            </a:r>
            <a:r>
              <a:rPr lang="en-US" altLang="ko-KR" dirty="0" smtClean="0"/>
              <a:t>Roller</a:t>
            </a:r>
            <a:r>
              <a:rPr lang="ko-KR" altLang="en-US" dirty="0" smtClean="0"/>
              <a:t>｜</a:t>
            </a:r>
            <a:r>
              <a:rPr lang="ko-KR" altLang="en-US" dirty="0" err="1" smtClean="0"/>
              <a:t>토출</a:t>
            </a:r>
            <a:r>
              <a:rPr lang="ko-KR" altLang="en-US" dirty="0" smtClean="0"/>
              <a:t> 노즐</a:t>
            </a:r>
            <a:r>
              <a:rPr lang="ko-KR" altLang="en-US" dirty="0"/>
              <a:t> </a:t>
            </a:r>
            <a:r>
              <a:rPr lang="ko-KR" altLang="en-US" dirty="0" smtClean="0"/>
              <a:t>｜기타 원통제품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2" y="3573016"/>
            <a:ext cx="4008502" cy="288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19" y="1349690"/>
            <a:ext cx="2248207" cy="180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22" y="1349690"/>
            <a:ext cx="2400000" cy="1800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3" y="1340768"/>
            <a:ext cx="2400000" cy="1800000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4857752" y="3571876"/>
            <a:ext cx="3931908" cy="2880000"/>
            <a:chOff x="5807444" y="3595936"/>
            <a:chExt cx="3217528" cy="2880000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7444" y="3595936"/>
              <a:ext cx="2152000" cy="1440000"/>
            </a:xfrm>
            <a:prstGeom prst="rect">
              <a:avLst/>
            </a:prstGeom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7444" y="5035936"/>
              <a:ext cx="3217528" cy="1440000"/>
            </a:xfrm>
            <a:prstGeom prst="rect">
              <a:avLst/>
            </a:prstGeom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74" t="18279" r="28386" b="17412"/>
            <a:stretch/>
          </p:blipFill>
          <p:spPr>
            <a:xfrm>
              <a:off x="7796737" y="3595936"/>
              <a:ext cx="1228235" cy="14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57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-459432"/>
            <a:ext cx="8353623" cy="1800000"/>
          </a:xfrm>
        </p:spPr>
        <p:txBody>
          <a:bodyPr/>
          <a:lstStyle/>
          <a:p>
            <a:r>
              <a:rPr lang="ko-KR" altLang="en-US" dirty="0" smtClean="0"/>
              <a:t>제품소개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39552" y="692696"/>
            <a:ext cx="8353622" cy="180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Index Serration</a:t>
            </a:r>
            <a:r>
              <a:rPr lang="ko-KR" altLang="en-US" dirty="0" smtClean="0"/>
              <a:t>｜</a:t>
            </a:r>
            <a:r>
              <a:rPr lang="en-US" altLang="ko-KR" dirty="0" smtClean="0"/>
              <a:t>2</a:t>
            </a:r>
            <a:r>
              <a:rPr lang="ko-KR" altLang="en-US" dirty="0" smtClean="0"/>
              <a:t>단 </a:t>
            </a:r>
            <a:r>
              <a:rPr lang="ko-KR" altLang="en-US" dirty="0" err="1" smtClean="0"/>
              <a:t>세레이션</a:t>
            </a:r>
            <a:r>
              <a:rPr lang="ko-KR" altLang="en-US" dirty="0" smtClean="0"/>
              <a:t> 작업</a:t>
            </a:r>
            <a:r>
              <a:rPr lang="ko-KR" altLang="en-US" dirty="0"/>
              <a:t> </a:t>
            </a:r>
            <a:r>
              <a:rPr lang="ko-KR" altLang="en-US" dirty="0" smtClean="0"/>
              <a:t>｜자동차 </a:t>
            </a:r>
            <a:r>
              <a:rPr lang="ko-KR" altLang="en-US" dirty="0" err="1" smtClean="0"/>
              <a:t>에이필터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금형</a:t>
            </a:r>
            <a:r>
              <a:rPr lang="ko-KR" altLang="en-US" dirty="0"/>
              <a:t> </a:t>
            </a:r>
            <a:r>
              <a:rPr lang="ko-KR" altLang="en-US" dirty="0" smtClean="0"/>
              <a:t>｜</a:t>
            </a:r>
            <a:endParaRPr lang="en-US" altLang="ko-KR" dirty="0" smtClean="0"/>
          </a:p>
          <a:p>
            <a:r>
              <a:rPr lang="en-US" altLang="ko-KR" dirty="0" smtClean="0"/>
              <a:t>0.0001m </a:t>
            </a:r>
            <a:r>
              <a:rPr lang="ko-KR" altLang="en-US" dirty="0" smtClean="0"/>
              <a:t>각도 및 치수제어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25" y="2214555"/>
            <a:ext cx="2293856" cy="17649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2214555"/>
            <a:ext cx="2345484" cy="1764898"/>
          </a:xfrm>
          <a:prstGeom prst="rect">
            <a:avLst/>
          </a:prstGeom>
        </p:spPr>
      </p:pic>
      <p:pic>
        <p:nvPicPr>
          <p:cNvPr id="1026" name="Picture 2" descr="C:\Users\CJ\Desktop\KakaoTalk_20170425_1116063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749" y="2214555"/>
            <a:ext cx="2316488" cy="361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J\Desktop\KakaoTalk_20170425_1116043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49203"/>
            <a:ext cx="2303009" cy="167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J\Desktop\KakaoTalk_20170425_1116057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93" y="4149203"/>
            <a:ext cx="2351239" cy="169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91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Content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6" name="한쪽 모서리가 잘린 사각형 25"/>
          <p:cNvSpPr>
            <a:spLocks noChangeArrowheads="1"/>
          </p:cNvSpPr>
          <p:nvPr/>
        </p:nvSpPr>
        <p:spPr bwMode="auto">
          <a:xfrm>
            <a:off x="1947863" y="2857773"/>
            <a:ext cx="857250" cy="428625"/>
          </a:xfrm>
          <a:custGeom>
            <a:avLst/>
            <a:gdLst>
              <a:gd name="T0" fmla="*/ 857226 w 857256"/>
              <a:gd name="T1" fmla="*/ 214309 h 428628"/>
              <a:gd name="T2" fmla="*/ 428613 w 857256"/>
              <a:gd name="T3" fmla="*/ 428613 h 428628"/>
              <a:gd name="T4" fmla="*/ 0 w 857256"/>
              <a:gd name="T5" fmla="*/ 214309 h 428628"/>
              <a:gd name="T6" fmla="*/ 428613 w 857256"/>
              <a:gd name="T7" fmla="*/ 0 h 42862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57256"/>
              <a:gd name="T13" fmla="*/ 35720 h 428628"/>
              <a:gd name="T14" fmla="*/ 821536 w 857256"/>
              <a:gd name="T15" fmla="*/ 428628 h 4286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7256" h="428628">
                <a:moveTo>
                  <a:pt x="0" y="0"/>
                </a:moveTo>
                <a:lnTo>
                  <a:pt x="785817" y="0"/>
                </a:lnTo>
                <a:lnTo>
                  <a:pt x="857256" y="71439"/>
                </a:lnTo>
                <a:lnTo>
                  <a:pt x="857256" y="428628"/>
                </a:lnTo>
                <a:lnTo>
                  <a:pt x="0" y="4286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6000" anchor="ctr"/>
          <a:lstStyle/>
          <a:p>
            <a:r>
              <a:rPr lang="en-US" altLang="ko-KR" sz="1400" b="1" dirty="0">
                <a:solidFill>
                  <a:srgbClr val="FFFFFF"/>
                </a:solidFill>
                <a:latin typeface="새굴림" pitchFamily="18" charset="-127"/>
                <a:ea typeface="새굴림" pitchFamily="18" charset="-127"/>
              </a:rPr>
              <a:t>Part I</a:t>
            </a:r>
          </a:p>
        </p:txBody>
      </p:sp>
      <p:sp>
        <p:nvSpPr>
          <p:cNvPr id="7" name="직사각형 26"/>
          <p:cNvSpPr>
            <a:spLocks noChangeArrowheads="1"/>
          </p:cNvSpPr>
          <p:nvPr/>
        </p:nvSpPr>
        <p:spPr bwMode="auto">
          <a:xfrm>
            <a:off x="2876550" y="2918098"/>
            <a:ext cx="4319588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400" b="1" dirty="0" smtClean="0">
                <a:solidFill>
                  <a:srgbClr val="000000"/>
                </a:solidFill>
                <a:latin typeface="새굴림" pitchFamily="18" charset="-127"/>
                <a:ea typeface="새굴림" pitchFamily="18" charset="-127"/>
                <a:cs typeface="Arial" charset="0"/>
              </a:rPr>
              <a:t>설비현황</a:t>
            </a:r>
            <a:endParaRPr lang="ko-KR" altLang="en-US" sz="1400" b="1" dirty="0">
              <a:solidFill>
                <a:srgbClr val="000000"/>
              </a:solidFill>
              <a:latin typeface="새굴림" pitchFamily="18" charset="-127"/>
              <a:ea typeface="새굴림" pitchFamily="18" charset="-127"/>
              <a:cs typeface="Arial" charset="0"/>
            </a:endParaRPr>
          </a:p>
        </p:txBody>
      </p:sp>
      <p:sp>
        <p:nvSpPr>
          <p:cNvPr id="8" name="한쪽 모서리가 잘린 사각형 28"/>
          <p:cNvSpPr>
            <a:spLocks noChangeArrowheads="1"/>
          </p:cNvSpPr>
          <p:nvPr/>
        </p:nvSpPr>
        <p:spPr bwMode="auto">
          <a:xfrm>
            <a:off x="1947863" y="3672768"/>
            <a:ext cx="857250" cy="428625"/>
          </a:xfrm>
          <a:custGeom>
            <a:avLst/>
            <a:gdLst>
              <a:gd name="T0" fmla="*/ 857226 w 857256"/>
              <a:gd name="T1" fmla="*/ 214309 h 428628"/>
              <a:gd name="T2" fmla="*/ 428613 w 857256"/>
              <a:gd name="T3" fmla="*/ 428613 h 428628"/>
              <a:gd name="T4" fmla="*/ 0 w 857256"/>
              <a:gd name="T5" fmla="*/ 214309 h 428628"/>
              <a:gd name="T6" fmla="*/ 428613 w 857256"/>
              <a:gd name="T7" fmla="*/ 0 h 42862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57256"/>
              <a:gd name="T13" fmla="*/ 35720 h 428628"/>
              <a:gd name="T14" fmla="*/ 821536 w 857256"/>
              <a:gd name="T15" fmla="*/ 428628 h 4286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7256" h="428628">
                <a:moveTo>
                  <a:pt x="0" y="0"/>
                </a:moveTo>
                <a:lnTo>
                  <a:pt x="785817" y="0"/>
                </a:lnTo>
                <a:lnTo>
                  <a:pt x="857256" y="71439"/>
                </a:lnTo>
                <a:lnTo>
                  <a:pt x="857256" y="428628"/>
                </a:lnTo>
                <a:lnTo>
                  <a:pt x="0" y="4286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6000" anchor="ctr"/>
          <a:lstStyle/>
          <a:p>
            <a:r>
              <a:rPr lang="en-US" altLang="ko-KR" sz="1400" b="1" dirty="0">
                <a:solidFill>
                  <a:srgbClr val="FFFFFF"/>
                </a:solidFill>
                <a:latin typeface="새굴림" pitchFamily="18" charset="-127"/>
                <a:ea typeface="새굴림" pitchFamily="18" charset="-127"/>
              </a:rPr>
              <a:t>Part II</a:t>
            </a:r>
          </a:p>
        </p:txBody>
      </p:sp>
      <p:sp>
        <p:nvSpPr>
          <p:cNvPr id="9" name="직사각형 29"/>
          <p:cNvSpPr>
            <a:spLocks noChangeArrowheads="1"/>
          </p:cNvSpPr>
          <p:nvPr/>
        </p:nvSpPr>
        <p:spPr bwMode="auto">
          <a:xfrm>
            <a:off x="2876550" y="3733093"/>
            <a:ext cx="4319588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400" b="1" dirty="0" smtClean="0">
                <a:solidFill>
                  <a:srgbClr val="000000"/>
                </a:solidFill>
                <a:latin typeface="새굴림" pitchFamily="18" charset="-127"/>
                <a:ea typeface="새굴림" pitchFamily="18" charset="-127"/>
                <a:cs typeface="Arial" charset="0"/>
              </a:rPr>
              <a:t>설비소개</a:t>
            </a:r>
            <a:endParaRPr lang="ko-KR" altLang="en-US" sz="1400" b="1" dirty="0">
              <a:solidFill>
                <a:srgbClr val="000000"/>
              </a:solidFill>
              <a:latin typeface="새굴림" pitchFamily="18" charset="-127"/>
              <a:ea typeface="새굴림" pitchFamily="18" charset="-127"/>
              <a:cs typeface="Arial" charset="0"/>
            </a:endParaRPr>
          </a:p>
        </p:txBody>
      </p:sp>
      <p:sp>
        <p:nvSpPr>
          <p:cNvPr id="10" name="한쪽 모서리가 잘린 사각형 28"/>
          <p:cNvSpPr>
            <a:spLocks noChangeArrowheads="1"/>
          </p:cNvSpPr>
          <p:nvPr/>
        </p:nvSpPr>
        <p:spPr bwMode="auto">
          <a:xfrm>
            <a:off x="1947863" y="4487763"/>
            <a:ext cx="857250" cy="428625"/>
          </a:xfrm>
          <a:custGeom>
            <a:avLst/>
            <a:gdLst>
              <a:gd name="T0" fmla="*/ 857226 w 857256"/>
              <a:gd name="T1" fmla="*/ 214309 h 428628"/>
              <a:gd name="T2" fmla="*/ 428613 w 857256"/>
              <a:gd name="T3" fmla="*/ 428613 h 428628"/>
              <a:gd name="T4" fmla="*/ 0 w 857256"/>
              <a:gd name="T5" fmla="*/ 214309 h 428628"/>
              <a:gd name="T6" fmla="*/ 428613 w 857256"/>
              <a:gd name="T7" fmla="*/ 0 h 42862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57256"/>
              <a:gd name="T13" fmla="*/ 35720 h 428628"/>
              <a:gd name="T14" fmla="*/ 821536 w 857256"/>
              <a:gd name="T15" fmla="*/ 428628 h 4286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7256" h="428628">
                <a:moveTo>
                  <a:pt x="0" y="0"/>
                </a:moveTo>
                <a:lnTo>
                  <a:pt x="785817" y="0"/>
                </a:lnTo>
                <a:lnTo>
                  <a:pt x="857256" y="71439"/>
                </a:lnTo>
                <a:lnTo>
                  <a:pt x="857256" y="428628"/>
                </a:lnTo>
                <a:lnTo>
                  <a:pt x="0" y="4286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6000" anchor="ctr"/>
          <a:lstStyle/>
          <a:p>
            <a:r>
              <a:rPr lang="en-US" altLang="ko-KR" sz="1400" b="1" dirty="0">
                <a:solidFill>
                  <a:srgbClr val="FFFFFF"/>
                </a:solidFill>
                <a:latin typeface="새굴림" pitchFamily="18" charset="-127"/>
                <a:ea typeface="새굴림" pitchFamily="18" charset="-127"/>
              </a:rPr>
              <a:t>Part III</a:t>
            </a:r>
          </a:p>
        </p:txBody>
      </p:sp>
      <p:sp>
        <p:nvSpPr>
          <p:cNvPr id="11" name="직사각형 29"/>
          <p:cNvSpPr>
            <a:spLocks noChangeArrowheads="1"/>
          </p:cNvSpPr>
          <p:nvPr/>
        </p:nvSpPr>
        <p:spPr bwMode="auto">
          <a:xfrm>
            <a:off x="2876550" y="4548088"/>
            <a:ext cx="4319588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400" b="1" dirty="0" smtClean="0">
                <a:solidFill>
                  <a:srgbClr val="000000"/>
                </a:solidFill>
                <a:latin typeface="새굴림" pitchFamily="18" charset="-127"/>
                <a:ea typeface="새굴림" pitchFamily="18" charset="-127"/>
                <a:cs typeface="Arial" charset="0"/>
              </a:rPr>
              <a:t>가공제품 소개</a:t>
            </a:r>
            <a:endParaRPr lang="ko-KR" altLang="en-US" sz="1400" b="1" dirty="0">
              <a:solidFill>
                <a:srgbClr val="000000"/>
              </a:solidFill>
              <a:latin typeface="새굴림" pitchFamily="18" charset="-127"/>
              <a:ea typeface="새굴림" pitchFamily="18" charset="-127"/>
              <a:cs typeface="Arial" charset="0"/>
            </a:endParaRPr>
          </a:p>
        </p:txBody>
      </p:sp>
      <p:sp>
        <p:nvSpPr>
          <p:cNvPr id="14" name="한쪽 모서리가 잘린 사각형 25"/>
          <p:cNvSpPr>
            <a:spLocks noChangeArrowheads="1"/>
          </p:cNvSpPr>
          <p:nvPr/>
        </p:nvSpPr>
        <p:spPr bwMode="auto">
          <a:xfrm>
            <a:off x="1947863" y="2060848"/>
            <a:ext cx="857250" cy="428625"/>
          </a:xfrm>
          <a:custGeom>
            <a:avLst/>
            <a:gdLst>
              <a:gd name="T0" fmla="*/ 857226 w 857256"/>
              <a:gd name="T1" fmla="*/ 214309 h 428628"/>
              <a:gd name="T2" fmla="*/ 428613 w 857256"/>
              <a:gd name="T3" fmla="*/ 428613 h 428628"/>
              <a:gd name="T4" fmla="*/ 0 w 857256"/>
              <a:gd name="T5" fmla="*/ 214309 h 428628"/>
              <a:gd name="T6" fmla="*/ 428613 w 857256"/>
              <a:gd name="T7" fmla="*/ 0 h 42862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57256"/>
              <a:gd name="T13" fmla="*/ 35720 h 428628"/>
              <a:gd name="T14" fmla="*/ 821536 w 857256"/>
              <a:gd name="T15" fmla="*/ 428628 h 4286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7256" h="428628">
                <a:moveTo>
                  <a:pt x="0" y="0"/>
                </a:moveTo>
                <a:lnTo>
                  <a:pt x="785817" y="0"/>
                </a:lnTo>
                <a:lnTo>
                  <a:pt x="857256" y="71439"/>
                </a:lnTo>
                <a:lnTo>
                  <a:pt x="857256" y="428628"/>
                </a:lnTo>
                <a:lnTo>
                  <a:pt x="0" y="4286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6000" anchor="ctr"/>
          <a:lstStyle/>
          <a:p>
            <a:r>
              <a:rPr lang="en-US" altLang="ko-KR" sz="1400" b="1" dirty="0" smtClean="0">
                <a:solidFill>
                  <a:srgbClr val="FFFFFF"/>
                </a:solidFill>
                <a:latin typeface="새굴림" pitchFamily="18" charset="-127"/>
                <a:ea typeface="새굴림" pitchFamily="18" charset="-127"/>
              </a:rPr>
              <a:t>Intro</a:t>
            </a:r>
            <a:endParaRPr lang="en-US" altLang="ko-KR" sz="1400" b="1" dirty="0">
              <a:solidFill>
                <a:srgbClr val="FFFFFF"/>
              </a:solidFill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5" name="직사각형 26"/>
          <p:cNvSpPr>
            <a:spLocks noChangeArrowheads="1"/>
          </p:cNvSpPr>
          <p:nvPr/>
        </p:nvSpPr>
        <p:spPr bwMode="auto">
          <a:xfrm>
            <a:off x="2876550" y="2121173"/>
            <a:ext cx="4319588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400" b="1" dirty="0" smtClean="0">
                <a:solidFill>
                  <a:srgbClr val="000000"/>
                </a:solidFill>
                <a:latin typeface="새굴림" pitchFamily="18" charset="-127"/>
                <a:ea typeface="새굴림" pitchFamily="18" charset="-127"/>
                <a:cs typeface="Arial" charset="0"/>
              </a:rPr>
              <a:t>회사소개</a:t>
            </a:r>
            <a:endParaRPr lang="ko-KR" altLang="en-US" sz="1400" b="1" dirty="0">
              <a:solidFill>
                <a:srgbClr val="000000"/>
              </a:solidFill>
              <a:latin typeface="새굴림" pitchFamily="18" charset="-127"/>
              <a:ea typeface="새굴림" pitchFamily="18" charset="-127"/>
              <a:cs typeface="Arial" charset="0"/>
            </a:endParaRPr>
          </a:p>
        </p:txBody>
      </p:sp>
      <p:sp>
        <p:nvSpPr>
          <p:cNvPr id="16" name="한쪽 모서리가 잘린 사각형 28"/>
          <p:cNvSpPr>
            <a:spLocks noChangeArrowheads="1"/>
          </p:cNvSpPr>
          <p:nvPr/>
        </p:nvSpPr>
        <p:spPr bwMode="auto">
          <a:xfrm>
            <a:off x="1947863" y="5242433"/>
            <a:ext cx="857250" cy="428625"/>
          </a:xfrm>
          <a:custGeom>
            <a:avLst/>
            <a:gdLst>
              <a:gd name="T0" fmla="*/ 857226 w 857256"/>
              <a:gd name="T1" fmla="*/ 214309 h 428628"/>
              <a:gd name="T2" fmla="*/ 428613 w 857256"/>
              <a:gd name="T3" fmla="*/ 428613 h 428628"/>
              <a:gd name="T4" fmla="*/ 0 w 857256"/>
              <a:gd name="T5" fmla="*/ 214309 h 428628"/>
              <a:gd name="T6" fmla="*/ 428613 w 857256"/>
              <a:gd name="T7" fmla="*/ 0 h 42862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57256"/>
              <a:gd name="T13" fmla="*/ 35720 h 428628"/>
              <a:gd name="T14" fmla="*/ 821536 w 857256"/>
              <a:gd name="T15" fmla="*/ 428628 h 4286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7256" h="428628">
                <a:moveTo>
                  <a:pt x="0" y="0"/>
                </a:moveTo>
                <a:lnTo>
                  <a:pt x="785817" y="0"/>
                </a:lnTo>
                <a:lnTo>
                  <a:pt x="857256" y="71439"/>
                </a:lnTo>
                <a:lnTo>
                  <a:pt x="857256" y="428628"/>
                </a:lnTo>
                <a:lnTo>
                  <a:pt x="0" y="4286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6000" anchor="ctr"/>
          <a:lstStyle/>
          <a:p>
            <a:r>
              <a:rPr lang="en-US" altLang="ko-KR" sz="1400" b="1" dirty="0">
                <a:solidFill>
                  <a:srgbClr val="FFFFFF"/>
                </a:solidFill>
                <a:latin typeface="새굴림" pitchFamily="18" charset="-127"/>
                <a:ea typeface="새굴림" pitchFamily="18" charset="-127"/>
              </a:rPr>
              <a:t>Part </a:t>
            </a:r>
            <a:r>
              <a:rPr lang="en-US" altLang="ko-KR" sz="1400" b="1" dirty="0" smtClean="0">
                <a:solidFill>
                  <a:srgbClr val="FFFFFF"/>
                </a:solidFill>
                <a:latin typeface="새굴림" pitchFamily="18" charset="-127"/>
                <a:ea typeface="새굴림" pitchFamily="18" charset="-127"/>
              </a:rPr>
              <a:t>IV</a:t>
            </a:r>
            <a:endParaRPr lang="en-US" altLang="ko-KR" sz="1400" b="1" dirty="0">
              <a:solidFill>
                <a:srgbClr val="FFFFFF"/>
              </a:solidFill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7" name="직사각형 29"/>
          <p:cNvSpPr>
            <a:spLocks noChangeArrowheads="1"/>
          </p:cNvSpPr>
          <p:nvPr/>
        </p:nvSpPr>
        <p:spPr bwMode="auto">
          <a:xfrm>
            <a:off x="2876550" y="5302758"/>
            <a:ext cx="4319588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400" b="1" dirty="0" err="1" smtClean="0">
                <a:solidFill>
                  <a:srgbClr val="000000"/>
                </a:solidFill>
                <a:latin typeface="새굴림" pitchFamily="18" charset="-127"/>
                <a:ea typeface="새굴림" pitchFamily="18" charset="-127"/>
                <a:cs typeface="Arial" charset="0"/>
              </a:rPr>
              <a:t>오시는길</a:t>
            </a:r>
            <a:endParaRPr lang="ko-KR" altLang="en-US" sz="1400" b="1" dirty="0">
              <a:solidFill>
                <a:srgbClr val="000000"/>
              </a:solidFill>
              <a:latin typeface="새굴림" pitchFamily="18" charset="-127"/>
              <a:ea typeface="새굴림" pitchFamily="18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8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346" y="1455851"/>
            <a:ext cx="2123276" cy="1800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9" t="15043" r="24258" b="20950"/>
          <a:stretch/>
        </p:blipFill>
        <p:spPr>
          <a:xfrm>
            <a:off x="543075" y="1457600"/>
            <a:ext cx="1687500" cy="1800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95" y="3364872"/>
            <a:ext cx="2148486" cy="180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r="17458"/>
          <a:stretch/>
        </p:blipFill>
        <p:spPr>
          <a:xfrm>
            <a:off x="6637139" y="1455851"/>
            <a:ext cx="2160240" cy="180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64872"/>
            <a:ext cx="3223235" cy="1800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7" t="8866" r="18578" b="15125"/>
          <a:stretch/>
        </p:blipFill>
        <p:spPr>
          <a:xfrm>
            <a:off x="2360092" y="1455851"/>
            <a:ext cx="1894737" cy="1800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0" r="16833" b="17303"/>
          <a:stretch/>
        </p:blipFill>
        <p:spPr>
          <a:xfrm>
            <a:off x="6359290" y="3364872"/>
            <a:ext cx="2438089" cy="18000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2" t="26396" b="9597"/>
          <a:stretch/>
        </p:blipFill>
        <p:spPr>
          <a:xfrm>
            <a:off x="2360092" y="5273893"/>
            <a:ext cx="2160000" cy="1440000"/>
          </a:xfrm>
          <a:prstGeom prst="rect">
            <a:avLst/>
          </a:prstGeom>
        </p:spPr>
      </p:pic>
      <p:sp>
        <p:nvSpPr>
          <p:cNvPr id="12" name="제목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제품소개</a:t>
            </a:r>
            <a:endParaRPr lang="ko-KR" altLang="en-US" dirty="0"/>
          </a:p>
        </p:txBody>
      </p:sp>
      <p:sp>
        <p:nvSpPr>
          <p:cNvPr id="13" name="부제목 2"/>
          <p:cNvSpPr>
            <a:spLocks noGrp="1"/>
          </p:cNvSpPr>
          <p:nvPr>
            <p:ph type="subTitle" idx="1"/>
          </p:nvPr>
        </p:nvSpPr>
        <p:spPr>
          <a:xfrm>
            <a:off x="539552" y="692150"/>
            <a:ext cx="8353622" cy="648618"/>
          </a:xfrm>
        </p:spPr>
        <p:txBody>
          <a:bodyPr/>
          <a:lstStyle/>
          <a:p>
            <a:r>
              <a:rPr lang="en-US" altLang="ko-KR" dirty="0" smtClean="0"/>
              <a:t>Press Punch Die </a:t>
            </a:r>
            <a:r>
              <a:rPr lang="ko-KR" altLang="en-US" dirty="0" smtClean="0"/>
              <a:t>및 커넥터 제품</a:t>
            </a:r>
            <a:endParaRPr lang="ko-KR" altLang="en-US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056" y="5258133"/>
            <a:ext cx="25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3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제품소개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Micro Pin</a:t>
            </a:r>
            <a:r>
              <a:rPr lang="ko-KR" altLang="en-US" dirty="0" smtClean="0"/>
              <a:t>｜</a:t>
            </a:r>
            <a:r>
              <a:rPr lang="en-US" altLang="ko-KR" dirty="0" smtClean="0"/>
              <a:t>Piercing Punch</a:t>
            </a:r>
            <a:r>
              <a:rPr lang="ko-KR" altLang="en-US" dirty="0"/>
              <a:t> </a:t>
            </a:r>
            <a:r>
              <a:rPr lang="ko-KR" altLang="en-US" dirty="0" smtClean="0"/>
              <a:t>｜</a:t>
            </a:r>
            <a:r>
              <a:rPr lang="en-US" altLang="ko-KR" dirty="0" smtClean="0"/>
              <a:t>Core Pin</a:t>
            </a:r>
          </a:p>
          <a:p>
            <a:r>
              <a:rPr lang="ko-KR" altLang="en-US" dirty="0" smtClean="0"/>
              <a:t>최소가공 외경치수</a:t>
            </a:r>
            <a:r>
              <a:rPr lang="en-US" altLang="ko-KR" dirty="0" smtClean="0"/>
              <a:t>: </a:t>
            </a:r>
            <a:r>
              <a:rPr lang="ko-KR" altLang="en-US" dirty="0" smtClean="0"/>
              <a:t>￠</a:t>
            </a:r>
            <a:r>
              <a:rPr lang="en-US" altLang="ko-KR" dirty="0" smtClean="0"/>
              <a:t>0.02m</a:t>
            </a:r>
            <a:r>
              <a:rPr lang="ko-KR" altLang="en-US" dirty="0"/>
              <a:t> </a:t>
            </a:r>
            <a:r>
              <a:rPr lang="ko-KR" altLang="en-US" dirty="0" smtClean="0"/>
              <a:t>재질</a:t>
            </a:r>
            <a:r>
              <a:rPr lang="en-US" altLang="ko-KR" dirty="0" smtClean="0"/>
              <a:t>: </a:t>
            </a:r>
            <a:r>
              <a:rPr lang="ko-KR" altLang="en-US" dirty="0" smtClean="0"/>
              <a:t>초경</a:t>
            </a:r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420" y="1869590"/>
            <a:ext cx="5075737" cy="2160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420" y="4360665"/>
            <a:ext cx="1772446" cy="2160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957" y="4365104"/>
            <a:ext cx="2945200" cy="216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2878777" cy="216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69590"/>
            <a:ext cx="2880437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3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PART IV </a:t>
            </a:r>
            <a:r>
              <a:rPr lang="ko-KR" altLang="en-US" dirty="0" smtClean="0"/>
              <a:t>오시는 길 </a:t>
            </a:r>
            <a:r>
              <a:rPr lang="en-US" altLang="ko-KR" dirty="0" smtClean="0">
                <a:sym typeface="Wingdings" panose="05000000000000000000" pitchFamily="2" charset="2"/>
              </a:rPr>
              <a:t> 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25207" t="15373" r="3021" b="10837"/>
          <a:stretch/>
        </p:blipFill>
        <p:spPr>
          <a:xfrm>
            <a:off x="251520" y="1268759"/>
            <a:ext cx="7488832" cy="433089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51520" y="5733255"/>
            <a:ext cx="7488832" cy="936104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1520" y="5878141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㈜신화정밀 본사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공장 정밀 </a:t>
            </a:r>
            <a:r>
              <a:rPr lang="ko-KR" altLang="en-US" sz="1200" dirty="0" err="1" smtClean="0"/>
              <a:t>사업팀</a:t>
            </a:r>
            <a:r>
              <a:rPr lang="ko-KR" altLang="en-US" sz="1200" dirty="0" smtClean="0"/>
              <a:t> 경기도 부천시 원미구 </a:t>
            </a:r>
            <a:r>
              <a:rPr lang="ko-KR" altLang="en-US" sz="1200" dirty="0" err="1" smtClean="0"/>
              <a:t>조마루로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385</a:t>
            </a:r>
            <a:r>
              <a:rPr lang="ko-KR" altLang="en-US" sz="1200" dirty="0" err="1" smtClean="0"/>
              <a:t>번길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15</a:t>
            </a:r>
          </a:p>
          <a:p>
            <a:endParaRPr lang="en-US" altLang="ko-KR" sz="1200" dirty="0" smtClean="0"/>
          </a:p>
          <a:p>
            <a:r>
              <a:rPr lang="ko-KR" altLang="en-US" sz="1200" dirty="0" smtClean="0"/>
              <a:t>㈜신화정밀 본사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공장 범용 </a:t>
            </a:r>
            <a:r>
              <a:rPr lang="ko-KR" altLang="en-US" sz="1200" dirty="0" err="1" smtClean="0"/>
              <a:t>사업팀</a:t>
            </a:r>
            <a:r>
              <a:rPr lang="ko-KR" altLang="en-US" sz="1200" dirty="0" smtClean="0"/>
              <a:t> 경기도 부천시 </a:t>
            </a:r>
            <a:r>
              <a:rPr lang="ko-KR" altLang="en-US" sz="1200" dirty="0" err="1" smtClean="0"/>
              <a:t>부천로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198</a:t>
            </a:r>
            <a:r>
              <a:rPr lang="ko-KR" altLang="en-US" sz="1200" dirty="0" err="1" smtClean="0"/>
              <a:t>번길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춘의테크노파크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101</a:t>
            </a:r>
            <a:r>
              <a:rPr lang="ko-KR" altLang="en-US" sz="1200" dirty="0" smtClean="0"/>
              <a:t>동 </a:t>
            </a:r>
            <a:r>
              <a:rPr lang="en-US" altLang="ko-KR" sz="1200" dirty="0" smtClean="0"/>
              <a:t>308</a:t>
            </a:r>
            <a:r>
              <a:rPr lang="ko-KR" altLang="en-US" sz="1200" dirty="0" smtClean="0"/>
              <a:t>호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2880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>
          <a:xfrm>
            <a:off x="107504" y="2420888"/>
            <a:ext cx="4896544" cy="792088"/>
          </a:xfrm>
        </p:spPr>
        <p:txBody>
          <a:bodyPr>
            <a:noAutofit/>
          </a:bodyPr>
          <a:lstStyle/>
          <a:p>
            <a:r>
              <a:rPr lang="en-US" altLang="ko-KR" sz="4400" dirty="0" smtClean="0"/>
              <a:t>Thank You!</a:t>
            </a:r>
            <a:endParaRPr lang="ko-KR" altLang="en-US" sz="4400" dirty="0"/>
          </a:p>
        </p:txBody>
      </p:sp>
      <p:pic>
        <p:nvPicPr>
          <p:cNvPr id="57" name="그림 5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262732"/>
            <a:ext cx="1368152" cy="14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Intro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ko-KR" altLang="en-US" dirty="0" smtClean="0"/>
              <a:t>회사소개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31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회사소개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543600" y="1556792"/>
            <a:ext cx="3600400" cy="414347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가공 사업분야</a:t>
            </a:r>
            <a:endParaRPr lang="en-US" altLang="ko-KR" dirty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0" dirty="0" err="1" smtClean="0">
                <a:solidFill>
                  <a:schemeClr val="tx1"/>
                </a:solidFill>
              </a:rPr>
              <a:t>피어싱</a:t>
            </a:r>
            <a:r>
              <a:rPr lang="ko-KR" altLang="en-US" b="0" dirty="0" smtClean="0">
                <a:solidFill>
                  <a:schemeClr val="tx1"/>
                </a:solidFill>
              </a:rPr>
              <a:t> 펀치 및 </a:t>
            </a:r>
            <a:r>
              <a:rPr lang="ko-KR" altLang="en-US" b="0" dirty="0" err="1" smtClean="0">
                <a:solidFill>
                  <a:schemeClr val="tx1"/>
                </a:solidFill>
              </a:rPr>
              <a:t>정밀핀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0" dirty="0" smtClean="0">
                <a:solidFill>
                  <a:schemeClr val="tx1"/>
                </a:solidFill>
              </a:rPr>
              <a:t>정밀 형상 원통제품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0" dirty="0" smtClean="0">
                <a:solidFill>
                  <a:schemeClr val="tx1"/>
                </a:solidFill>
              </a:rPr>
              <a:t>프레스 </a:t>
            </a:r>
            <a:r>
              <a:rPr lang="ko-KR" altLang="en-US" b="0" dirty="0" err="1" smtClean="0">
                <a:solidFill>
                  <a:schemeClr val="tx1"/>
                </a:solidFill>
              </a:rPr>
              <a:t>펀치다이</a:t>
            </a:r>
            <a:r>
              <a:rPr lang="ko-KR" altLang="en-US" b="0" dirty="0" smtClean="0">
                <a:solidFill>
                  <a:schemeClr val="tx1"/>
                </a:solidFill>
              </a:rPr>
              <a:t> 커넥터제품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0" dirty="0" smtClean="0">
                <a:solidFill>
                  <a:schemeClr val="tx1"/>
                </a:solidFill>
              </a:rPr>
              <a:t>반도체 제품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0" dirty="0" smtClean="0">
                <a:solidFill>
                  <a:schemeClr val="tx1"/>
                </a:solidFill>
              </a:rPr>
              <a:t>정밀 </a:t>
            </a:r>
            <a:r>
              <a:rPr lang="ko-KR" altLang="en-US" b="0" dirty="0" err="1" smtClean="0">
                <a:solidFill>
                  <a:schemeClr val="tx1"/>
                </a:solidFill>
              </a:rPr>
              <a:t>세레이션부품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0" dirty="0" err="1" smtClean="0">
                <a:solidFill>
                  <a:schemeClr val="tx1"/>
                </a:solidFill>
              </a:rPr>
              <a:t>외경연삭</a:t>
            </a:r>
            <a:r>
              <a:rPr lang="ko-KR" altLang="en-US" b="0" dirty="0" smtClean="0">
                <a:solidFill>
                  <a:schemeClr val="tx1"/>
                </a:solidFill>
              </a:rPr>
              <a:t> </a:t>
            </a:r>
            <a:r>
              <a:rPr lang="ko-KR" altLang="en-US" b="0" dirty="0" err="1" smtClean="0">
                <a:solidFill>
                  <a:schemeClr val="tx1"/>
                </a:solidFill>
              </a:rPr>
              <a:t>단연삭</a:t>
            </a:r>
            <a:r>
              <a:rPr lang="ko-KR" altLang="en-US" b="0" dirty="0" smtClean="0">
                <a:solidFill>
                  <a:schemeClr val="tx1"/>
                </a:solidFill>
              </a:rPr>
              <a:t> </a:t>
            </a:r>
            <a:r>
              <a:rPr lang="ko-KR" altLang="en-US" b="0" dirty="0" err="1" smtClean="0">
                <a:solidFill>
                  <a:schemeClr val="tx1"/>
                </a:solidFill>
              </a:rPr>
              <a:t>임가공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0" dirty="0" smtClean="0">
                <a:solidFill>
                  <a:schemeClr val="tx1"/>
                </a:solidFill>
              </a:rPr>
              <a:t>프로파일 </a:t>
            </a:r>
            <a:r>
              <a:rPr lang="ko-KR" altLang="en-US" b="0" dirty="0" err="1" smtClean="0">
                <a:solidFill>
                  <a:schemeClr val="tx1"/>
                </a:solidFill>
              </a:rPr>
              <a:t>임가공</a:t>
            </a:r>
            <a:r>
              <a:rPr lang="ko-KR" altLang="en-US" b="0" dirty="0" smtClean="0">
                <a:solidFill>
                  <a:schemeClr val="tx1"/>
                </a:solidFill>
              </a:rPr>
              <a:t> 일절</a:t>
            </a:r>
            <a:endParaRPr lang="ko-KR" altLang="en-US" b="0" dirty="0">
              <a:solidFill>
                <a:schemeClr val="tx1"/>
              </a:solidFill>
            </a:endParaRPr>
          </a:p>
        </p:txBody>
      </p:sp>
      <p:sp>
        <p:nvSpPr>
          <p:cNvPr id="5" name="부제목 2"/>
          <p:cNvSpPr txBox="1">
            <a:spLocks/>
          </p:cNvSpPr>
          <p:nvPr/>
        </p:nvSpPr>
        <p:spPr>
          <a:xfrm>
            <a:off x="539552" y="692150"/>
            <a:ext cx="8353622" cy="648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kumimoji="1" lang="ko-KR" altLang="en-US" sz="1800" b="1" kern="1200" dirty="0">
                <a:solidFill>
                  <a:schemeClr val="accent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새굴림" pitchFamily="18" charset="-127"/>
                <a:ea typeface="새굴림" pitchFamily="18" charset="-127"/>
              </a:rPr>
              <a:t>부천에 위치한 </a:t>
            </a:r>
            <a:r>
              <a:rPr lang="ko-KR" altLang="en-US" dirty="0" err="1">
                <a:latin typeface="새굴림" pitchFamily="18" charset="-127"/>
                <a:ea typeface="새굴림" pitchFamily="18" charset="-127"/>
              </a:rPr>
              <a:t>금형부품가공</a:t>
            </a:r>
            <a:r>
              <a:rPr lang="ko-KR" altLang="en-US" dirty="0">
                <a:latin typeface="새굴림" pitchFamily="18" charset="-127"/>
                <a:ea typeface="새굴림" pitchFamily="18" charset="-127"/>
              </a:rPr>
              <a:t> 전문업체 신화입니다</a:t>
            </a:r>
            <a:r>
              <a:rPr lang="en-US" altLang="ko-KR" dirty="0">
                <a:latin typeface="새굴림" pitchFamily="18" charset="-127"/>
                <a:ea typeface="새굴림" pitchFamily="18" charset="-127"/>
              </a:rPr>
              <a:t>.</a:t>
            </a:r>
          </a:p>
        </p:txBody>
      </p:sp>
      <p:pic>
        <p:nvPicPr>
          <p:cNvPr id="1026" name="Picture 2" descr="C:\Users\CJ\Desktop\KakaoTalk_20170517_090602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75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Part I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ko-KR" altLang="en-US" dirty="0" smtClean="0"/>
              <a:t>설비현황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588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설비현황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자동화 설비 소개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595033"/>
              </p:ext>
            </p:extLst>
          </p:nvPr>
        </p:nvGraphicFramePr>
        <p:xfrm>
          <a:off x="323527" y="1309936"/>
          <a:ext cx="8569648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1"/>
                <a:gridCol w="3456384"/>
                <a:gridCol w="1080120"/>
                <a:gridCol w="1224136"/>
                <a:gridCol w="1008807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설비명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제조사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제조국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보유현황</a:t>
                      </a:r>
                      <a:endParaRPr lang="ko-KR" altLang="en-US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70840">
                <a:tc rowSpan="1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</a:t>
                      </a:r>
                      <a:r>
                        <a:rPr lang="ko-KR" altLang="en-US" sz="1400" b="1" dirty="0" err="1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가공부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grinding machine GLS-80PL</a:t>
                      </a:r>
                      <a:r>
                        <a:rPr lang="de-DE" altLang="ko-KR" sz="1200" u="none" strike="noStrike" baseline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LED </a:t>
                      </a:r>
                      <a:r>
                        <a:rPr lang="de-DE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2015</a:t>
                      </a:r>
                      <a:endParaRPr lang="de-DE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grinding machine AMADA GLS-5T </a:t>
                      </a:r>
                      <a:r>
                        <a:rPr lang="de-DE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2015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grinding machine AMADA GLS-5T 2011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grinding machine AMADA GLS-135AS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index </a:t>
                      </a:r>
                      <a:r>
                        <a:rPr lang="ko-KR" alt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피치분할 </a:t>
                      </a:r>
                      <a:r>
                        <a:rPr lang="ko-KR" altLang="en-US" sz="12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정밀가공기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</a:t>
                      </a:r>
                      <a:r>
                        <a:rPr lang="ko-KR" altLang="en-US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대형 원통연마기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</a:t>
                      </a:r>
                      <a:r>
                        <a:rPr lang="ko-KR" alt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소형 원통연마기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en-US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profile </a:t>
                      </a:r>
                      <a:r>
                        <a:rPr lang="ko-KR" alt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정밀 미세 원통연마기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AMADA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en-US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mitutoyo</a:t>
                      </a:r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profile projector </a:t>
                      </a:r>
                      <a:r>
                        <a:rPr lang="ko-KR" alt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형상측정기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MITUTOYO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mitutoyo</a:t>
                      </a: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projector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광학 현미경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MITUTOYO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GRAPHTEC fc2350c-60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정밀플로터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GRAPHTEC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mutoh</a:t>
                      </a:r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xf-500 </a:t>
                      </a:r>
                      <a:r>
                        <a:rPr lang="ko-KR" alt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정밀플로터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MUTOH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94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설비현황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자동화 설비 소개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262557"/>
              </p:ext>
            </p:extLst>
          </p:nvPr>
        </p:nvGraphicFramePr>
        <p:xfrm>
          <a:off x="323528" y="1268760"/>
          <a:ext cx="8569648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1"/>
                <a:gridCol w="3456384"/>
                <a:gridCol w="1080120"/>
                <a:gridCol w="1224136"/>
                <a:gridCol w="1008807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설비명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제조사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제조국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보유현황</a:t>
                      </a:r>
                      <a:endParaRPr lang="ko-KR" altLang="en-US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70840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err="1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Rollomatic</a:t>
                      </a:r>
                      <a:r>
                        <a:rPr lang="en-US" altLang="ko-KR" sz="1400" b="1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400" b="1" dirty="0" err="1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가공부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Sk2000 </a:t>
                      </a:r>
                      <a:r>
                        <a:rPr lang="ko-KR" altLang="en-US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 </a:t>
                      </a:r>
                      <a:r>
                        <a:rPr lang="ko-KR" altLang="en-US" sz="1200" u="none" strike="noStrike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단연삭기</a:t>
                      </a:r>
                      <a:r>
                        <a:rPr lang="ko-KR" altLang="en-US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2017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INKOK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Sk2000 </a:t>
                      </a:r>
                      <a:r>
                        <a:rPr lang="ko-KR" altLang="en-US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 </a:t>
                      </a:r>
                      <a:r>
                        <a:rPr lang="ko-KR" altLang="en-US" sz="1200" u="none" strike="noStrike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단연삭기</a:t>
                      </a:r>
                      <a:r>
                        <a:rPr lang="ko-KR" altLang="en-US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2016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INKOK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CNC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자동화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평면연삭기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HYUN CHUN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성형연마기 </a:t>
                      </a:r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HCG-450M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HYUN CHUN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DedTru</a:t>
                      </a:r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머신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Unison </a:t>
                      </a:r>
                      <a:r>
                        <a:rPr lang="en-US" sz="1200" u="none" strike="noStrike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corp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America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84" marR="8584" marT="8584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원통연마 </a:t>
                      </a:r>
                      <a:r>
                        <a:rPr lang="ko-KR" altLang="en-US" sz="1400" b="1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가공부</a:t>
                      </a:r>
                      <a:endParaRPr lang="ko-KR" altLang="en-US" sz="1400" b="1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원통연삭기</a:t>
                      </a:r>
                      <a:r>
                        <a:rPr lang="ko-KR" alt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TGU-32 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TONGIL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1EA</a:t>
                      </a: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원통연삭기</a:t>
                      </a:r>
                      <a:r>
                        <a:rPr lang="ko-KR" alt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GM-32H 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GMECCA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1EA</a:t>
                      </a:r>
                    </a:p>
                  </a:txBody>
                  <a:tcPr marL="8584" marR="8584" marT="8584" marB="0" anchor="ctr"/>
                </a:tc>
              </a:tr>
              <a:tr h="370840">
                <a:tc rowSpan="3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선반 </a:t>
                      </a:r>
                      <a:r>
                        <a:rPr lang="ko-KR" altLang="en-US" sz="1400" b="1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밀링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가공부</a:t>
                      </a:r>
                      <a:endParaRPr lang="ko-KR" altLang="en-US" sz="1400" b="1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선반 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TIPL-410 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TONGIL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2EA</a:t>
                      </a: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소형선반 </a:t>
                      </a:r>
                      <a:r>
                        <a:rPr lang="ko-KR" alt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벤치레스</a:t>
                      </a:r>
                      <a:r>
                        <a:rPr lang="ko-KR" alt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LD-1216GH 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TONGIL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1EA</a:t>
                      </a: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밀링</a:t>
                      </a:r>
                      <a:r>
                        <a:rPr lang="ko-KR" alt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HMT-1100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WHACHEON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1EA</a:t>
                      </a:r>
                    </a:p>
                  </a:txBody>
                  <a:tcPr marL="8584" marR="8584" marT="8584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400" b="1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랩핑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커팅 </a:t>
                      </a:r>
                      <a:r>
                        <a:rPr lang="ko-KR" altLang="en-US" sz="1400" b="1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가공부</a:t>
                      </a:r>
                      <a:endParaRPr lang="ko-KR" altLang="en-US" sz="1400" b="1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rapping machine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삼천리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1EA</a:t>
                      </a:r>
                    </a:p>
                  </a:txBody>
                  <a:tcPr marL="8584" marR="8584" marT="8584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cutting machine 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MANIX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8584" marR="8584" marT="858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1EA</a:t>
                      </a:r>
                    </a:p>
                  </a:txBody>
                  <a:tcPr marL="8584" marR="8584" marT="858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17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PART II </a:t>
            </a:r>
            <a:r>
              <a:rPr lang="ko-KR" altLang="en-US" dirty="0" smtClean="0"/>
              <a:t>설비소개</a:t>
            </a:r>
            <a:endParaRPr lang="ko-KR" altLang="en-US" dirty="0"/>
          </a:p>
        </p:txBody>
      </p:sp>
      <p:pic>
        <p:nvPicPr>
          <p:cNvPr id="3" name="Picture 2" descr="C:\Users\CJ\Desktop\KakaoTalk_20170417_1602520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920000" cy="182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J\Desktop\KakaoTalk_20170417_1602598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22866"/>
            <a:ext cx="7920880" cy="172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07468" y="3501008"/>
            <a:ext cx="211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Rollomatic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가공부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39552" y="908720"/>
            <a:ext cx="167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Profile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가공부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478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설비소개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9"/>
          <a:stretch/>
        </p:blipFill>
        <p:spPr>
          <a:xfrm>
            <a:off x="5025196" y="1230699"/>
            <a:ext cx="3558103" cy="3441320"/>
          </a:xfrm>
          <a:prstGeom prst="rect">
            <a:avLst/>
          </a:prstGeom>
        </p:spPr>
      </p:pic>
      <p:sp>
        <p:nvSpPr>
          <p:cNvPr id="8" name="모서리가 둥근 직사각형 26"/>
          <p:cNvSpPr>
            <a:spLocks noChangeArrowheads="1"/>
          </p:cNvSpPr>
          <p:nvPr/>
        </p:nvSpPr>
        <p:spPr bwMode="auto">
          <a:xfrm>
            <a:off x="4644008" y="836712"/>
            <a:ext cx="4320481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>
              <a:lnSpc>
                <a:spcPct val="90000"/>
              </a:lnSpc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초정밀 프로파일 </a:t>
            </a:r>
            <a:r>
              <a:rPr lang="en-US" altLang="ko-KR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GLS-5T 2015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644008" y="4783766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4008" y="4886634"/>
            <a:ext cx="430771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폭넓은 가공영역에 대응하는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올라운드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머신</a:t>
            </a: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정밀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금형에서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공구까지 각종 워크에 대응 가능</a:t>
            </a: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0.0001m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단위의 각도분할 및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pitch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가공 가능</a:t>
            </a: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워크를 임의의 각도로 산출하는 인덱스 제어 및 연속선회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가능</a:t>
            </a:r>
            <a:endParaRPr lang="en-US" altLang="ko-KR" sz="14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1" y="6361583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21" name="모서리가 둥근 직사각형 26"/>
          <p:cNvSpPr>
            <a:spLocks noChangeArrowheads="1"/>
          </p:cNvSpPr>
          <p:nvPr/>
        </p:nvSpPr>
        <p:spPr bwMode="auto">
          <a:xfrm>
            <a:off x="179512" y="836712"/>
            <a:ext cx="4320481" cy="305812"/>
          </a:xfrm>
          <a:prstGeom prst="roundRect">
            <a:avLst>
              <a:gd name="adj" fmla="val 8287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26000" anchor="ctr"/>
          <a:lstStyle/>
          <a:p>
            <a:pPr algn="ctr">
              <a:lnSpc>
                <a:spcPct val="90000"/>
              </a:lnSpc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초정밀 프로파일 </a:t>
            </a:r>
            <a:r>
              <a:rPr lang="en-US" altLang="ko-KR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GLS-80PL LED 2017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79512" y="4783766"/>
            <a:ext cx="4307715" cy="187655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새굴림" pitchFamily="18" charset="-127"/>
              <a:ea typeface="새굴림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9512" y="4886634"/>
            <a:ext cx="43077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80m </a:t>
            </a:r>
            <a:r>
              <a:rPr lang="ko-KR" altLang="en-US" sz="14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스트로크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36000RPM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</a:t>
            </a:r>
            <a:r>
              <a:rPr lang="ko-KR" altLang="en-US" sz="14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고회전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정밀기계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초정밀 </a:t>
            </a:r>
            <a:r>
              <a:rPr lang="ko-KR" altLang="en-US" sz="14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금형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및 광 </a:t>
            </a:r>
            <a:r>
              <a:rPr lang="ko-KR" altLang="en-US" sz="14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면조도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실현가능 기계</a:t>
            </a:r>
            <a:endParaRPr lang="en-US" altLang="ko-KR" sz="14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신형 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LED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타입으로 </a:t>
            </a:r>
            <a:r>
              <a:rPr lang="ko-KR" altLang="en-US" sz="14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투영기의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정밀도 및 제품의 품질 향상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87825" y="6361583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AMADA</a:t>
            </a:r>
            <a:r>
              <a:rPr lang="ko-KR" altLang="en-US" sz="1400" b="1" dirty="0" smtClean="0">
                <a:latin typeface="새굴림" pitchFamily="18" charset="-127"/>
                <a:ea typeface="새굴림" pitchFamily="18" charset="-127"/>
              </a:rPr>
              <a:t>｜</a:t>
            </a:r>
            <a:r>
              <a:rPr lang="en-US" altLang="ko-KR" sz="1400" b="1" dirty="0" smtClean="0">
                <a:latin typeface="새굴림" pitchFamily="18" charset="-127"/>
                <a:ea typeface="새굴림" pitchFamily="18" charset="-127"/>
              </a:rPr>
              <a:t>Japan</a:t>
            </a:r>
            <a:endParaRPr lang="ko-KR" altLang="en-US" sz="1400" b="1" dirty="0">
              <a:latin typeface="새굴림" pitchFamily="18" charset="-127"/>
              <a:ea typeface="새굴림" pitchFamily="18" charset="-127"/>
            </a:endParaRPr>
          </a:p>
        </p:txBody>
      </p:sp>
      <p:pic>
        <p:nvPicPr>
          <p:cNvPr id="2051" name="Picture 3" descr="C:\Users\CJ\Desktop\기러기\KakaoTalk_20170407_154559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86" y="1230699"/>
            <a:ext cx="3568365" cy="340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73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vSp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490"/>
      </a:accent1>
      <a:accent2>
        <a:srgbClr val="0066FF"/>
      </a:accent2>
      <a:accent3>
        <a:srgbClr val="0099FF"/>
      </a:accent3>
      <a:accent4>
        <a:srgbClr val="7BBE40"/>
      </a:accent4>
      <a:accent5>
        <a:srgbClr val="FFCC00"/>
      </a:accent5>
      <a:accent6>
        <a:srgbClr val="FF0000"/>
      </a:accent6>
      <a:hlink>
        <a:srgbClr val="0000FF"/>
      </a:hlink>
      <a:folHlink>
        <a:srgbClr val="800080"/>
      </a:folHlink>
    </a:clrScheme>
    <a:fontScheme name="나눔고딕">
      <a:majorFont>
        <a:latin typeface="나눔고딕 ExtraBold"/>
        <a:ea typeface="나눔고딕 ExtraBold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3094</TotalTime>
  <Words>733</Words>
  <Application>Microsoft Office PowerPoint</Application>
  <PresentationFormat>화면 슬라이드 쇼(4:3)</PresentationFormat>
  <Paragraphs>238</Paragraphs>
  <Slides>23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Office 테마</vt:lpstr>
      <vt:lpstr>PowerPoint 프레젠테이션</vt:lpstr>
      <vt:lpstr>Content</vt:lpstr>
      <vt:lpstr>PowerPoint 프레젠테이션</vt:lpstr>
      <vt:lpstr>회사소개</vt:lpstr>
      <vt:lpstr>PowerPoint 프레젠테이션</vt:lpstr>
      <vt:lpstr>설비현황</vt:lpstr>
      <vt:lpstr>설비현황</vt:lpstr>
      <vt:lpstr>PART II 설비소개</vt:lpstr>
      <vt:lpstr>설비소개</vt:lpstr>
      <vt:lpstr>설비소개</vt:lpstr>
      <vt:lpstr>설비소개</vt:lpstr>
      <vt:lpstr>설비소개</vt:lpstr>
      <vt:lpstr>설비소개</vt:lpstr>
      <vt:lpstr>설비소개</vt:lpstr>
      <vt:lpstr>설비소개</vt:lpstr>
      <vt:lpstr>PowerPoint 프레젠테이션</vt:lpstr>
      <vt:lpstr>제품소개</vt:lpstr>
      <vt:lpstr>제품소개</vt:lpstr>
      <vt:lpstr>제품소개</vt:lpstr>
      <vt:lpstr>제품소개</vt:lpstr>
      <vt:lpstr>제품소개</vt:lpstr>
      <vt:lpstr>PART IV 오시는 길  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Navy</dc:creator>
  <cp:lastModifiedBy>CJ</cp:lastModifiedBy>
  <cp:revision>234</cp:revision>
  <dcterms:created xsi:type="dcterms:W3CDTF">2013-03-21T11:25:23Z</dcterms:created>
  <dcterms:modified xsi:type="dcterms:W3CDTF">2017-05-17T00:07:20Z</dcterms:modified>
</cp:coreProperties>
</file>