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364" r:id="rId2"/>
    <p:sldId id="258" r:id="rId3"/>
    <p:sldId id="338" r:id="rId4"/>
    <p:sldId id="341" r:id="rId5"/>
    <p:sldId id="342" r:id="rId6"/>
    <p:sldId id="366" r:id="rId7"/>
    <p:sldId id="340" r:id="rId8"/>
    <p:sldId id="345" r:id="rId9"/>
    <p:sldId id="348" r:id="rId10"/>
    <p:sldId id="351" r:id="rId11"/>
    <p:sldId id="368" r:id="rId12"/>
    <p:sldId id="367" r:id="rId13"/>
    <p:sldId id="352" r:id="rId14"/>
    <p:sldId id="356" r:id="rId15"/>
    <p:sldId id="357" r:id="rId16"/>
    <p:sldId id="363" r:id="rId17"/>
    <p:sldId id="358" r:id="rId18"/>
    <p:sldId id="359" r:id="rId19"/>
    <p:sldId id="360" r:id="rId20"/>
    <p:sldId id="361" r:id="rId21"/>
    <p:sldId id="362" r:id="rId22"/>
    <p:sldId id="347" r:id="rId23"/>
    <p:sldId id="269" r:id="rId24"/>
  </p:sldIdLst>
  <p:sldSz cx="9144000" cy="6858000" type="screen4x3"/>
  <p:notesSz cx="6797675" cy="99266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432">
          <p15:clr>
            <a:srgbClr val="A4A3A4"/>
          </p15:clr>
        </p15:guide>
        <p15:guide id="2" orient="horz" pos="981">
          <p15:clr>
            <a:srgbClr val="A4A3A4"/>
          </p15:clr>
        </p15:guide>
        <p15:guide id="3" orient="horz" pos="3974">
          <p15:clr>
            <a:srgbClr val="A4A3A4"/>
          </p15:clr>
        </p15:guide>
        <p15:guide id="4" orient="horz" pos="2523">
          <p15:clr>
            <a:srgbClr val="A4A3A4"/>
          </p15:clr>
        </p15:guide>
        <p15:guide id="5" orient="horz" pos="2478">
          <p15:clr>
            <a:srgbClr val="A4A3A4"/>
          </p15:clr>
        </p15:guide>
        <p15:guide id="6" pos="158">
          <p15:clr>
            <a:srgbClr val="A4A3A4"/>
          </p15:clr>
        </p15:guide>
        <p15:guide id="7" pos="5602">
          <p15:clr>
            <a:srgbClr val="A4A3A4"/>
          </p15:clr>
        </p15:guide>
        <p15:guide id="8" pos="2880">
          <p15:clr>
            <a:srgbClr val="A4A3A4"/>
          </p15:clr>
        </p15:guide>
        <p15:guide id="9" pos="2835">
          <p15:clr>
            <a:srgbClr val="A4A3A4"/>
          </p15:clr>
        </p15:guide>
        <p15:guide id="10" pos="292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a:srgbClr val="0081E2"/>
    <a:srgbClr val="FFAA2B"/>
    <a:srgbClr val="00549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어두운 스타일 1 - 강조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밝은 스타일 3 - 강조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1715" autoAdjust="0"/>
  </p:normalViewPr>
  <p:slideViewPr>
    <p:cSldViewPr showGuides="1">
      <p:cViewPr>
        <p:scale>
          <a:sx n="100" d="100"/>
          <a:sy n="100" d="100"/>
        </p:scale>
        <p:origin x="-120" y="384"/>
      </p:cViewPr>
      <p:guideLst>
        <p:guide orient="horz" pos="2432"/>
        <p:guide orient="horz" pos="981"/>
        <p:guide orient="horz" pos="3974"/>
        <p:guide orient="horz" pos="2523"/>
        <p:guide orient="horz" pos="2478"/>
        <p:guide pos="158"/>
        <p:guide pos="5602"/>
        <p:guide pos="2880"/>
        <p:guide pos="2835"/>
        <p:guide pos="2925"/>
      </p:guideLst>
    </p:cSldViewPr>
  </p:slideViewPr>
  <p:notesTextViewPr>
    <p:cViewPr>
      <p:scale>
        <a:sx n="1" d="1"/>
        <a:sy n="1" d="1"/>
      </p:scale>
      <p:origin x="0" y="0"/>
    </p:cViewPr>
  </p:notesTextViewPr>
  <p:notesViewPr>
    <p:cSldViewPr>
      <p:cViewPr varScale="1">
        <p:scale>
          <a:sx n="93" d="100"/>
          <a:sy n="93" d="100"/>
        </p:scale>
        <p:origin x="2082" y="7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A6441C6-C61D-4F73-9516-49674C78373C}" type="datetimeFigureOut">
              <a:rPr lang="ko-KR" altLang="en-US" smtClean="0"/>
              <a:pPr/>
              <a:t>2019-09-17</a:t>
            </a:fld>
            <a:endParaRPr lang="ko-KR" altLang="en-US"/>
          </a:p>
        </p:txBody>
      </p:sp>
      <p:sp>
        <p:nvSpPr>
          <p:cNvPr id="4" name="바닥글 개체 틀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4B7665C1-39DA-425B-B03E-73A50D3066D7}" type="slidenum">
              <a:rPr lang="ko-KR" altLang="en-US" smtClean="0"/>
              <a:pPr/>
              <a:t>‹#›</a:t>
            </a:fld>
            <a:endParaRPr lang="ko-KR" altLang="en-US"/>
          </a:p>
        </p:txBody>
      </p:sp>
    </p:spTree>
    <p:extLst>
      <p:ext uri="{BB962C8B-B14F-4D97-AF65-F5344CB8AC3E}">
        <p14:creationId xmlns:p14="http://schemas.microsoft.com/office/powerpoint/2010/main" xmlns="" val="3838536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BDA5E45-98A6-4AC6-86A4-9DD70DC88AC7}" type="datetimeFigureOut">
              <a:rPr lang="ko-KR" altLang="en-US" smtClean="0"/>
              <a:pPr/>
              <a:t>2019-09-17</a:t>
            </a:fld>
            <a:endParaRPr lang="ko-KR" altLang="en-US"/>
          </a:p>
        </p:txBody>
      </p:sp>
      <p:sp>
        <p:nvSpPr>
          <p:cNvPr id="4" name="슬라이드 이미지 개체 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F832E7F-7E25-4C28-B7E5-F878BD770E2D}" type="slidenum">
              <a:rPr lang="ko-KR" altLang="en-US" smtClean="0"/>
              <a:pPr/>
              <a:t>‹#›</a:t>
            </a:fld>
            <a:endParaRPr lang="ko-KR" altLang="en-US"/>
          </a:p>
        </p:txBody>
      </p:sp>
    </p:spTree>
    <p:extLst>
      <p:ext uri="{BB962C8B-B14F-4D97-AF65-F5344CB8AC3E}">
        <p14:creationId xmlns:p14="http://schemas.microsoft.com/office/powerpoint/2010/main" xmlns="" val="405039422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회사전경 </a:t>
            </a:r>
            <a:r>
              <a:rPr lang="en-US" altLang="ko-KR" dirty="0" smtClean="0"/>
              <a:t>3</a:t>
            </a:r>
            <a:r>
              <a:rPr lang="ko-KR" altLang="en-US" dirty="0" smtClean="0"/>
              <a:t>가지 </a:t>
            </a:r>
            <a:r>
              <a:rPr lang="ko-KR" altLang="en-US" dirty="0" err="1" smtClean="0"/>
              <a:t>프로파일실</a:t>
            </a:r>
            <a:r>
              <a:rPr lang="ko-KR" altLang="en-US" dirty="0" smtClean="0"/>
              <a:t> 롤러실 </a:t>
            </a:r>
            <a:r>
              <a:rPr lang="ko-KR" altLang="en-US" dirty="0" err="1" smtClean="0"/>
              <a:t>성형실</a:t>
            </a:r>
            <a:r>
              <a:rPr lang="ko-KR" altLang="en-US" dirty="0" smtClean="0"/>
              <a:t> 전경 나눠서 </a:t>
            </a:r>
            <a:r>
              <a:rPr lang="ko-KR" altLang="en-US" dirty="0" err="1" smtClean="0"/>
              <a:t>올릴것</a:t>
            </a:r>
            <a:r>
              <a:rPr lang="ko-KR" altLang="en-US" dirty="0" smtClean="0"/>
              <a:t> </a:t>
            </a:r>
            <a:endParaRPr lang="en-US" altLang="ko-KR" dirty="0" smtClean="0"/>
          </a:p>
          <a:p>
            <a:endParaRPr lang="ko-KR" altLang="en-US" dirty="0"/>
          </a:p>
        </p:txBody>
      </p:sp>
      <p:sp>
        <p:nvSpPr>
          <p:cNvPr id="4" name="슬라이드 번호 개체 틀 3"/>
          <p:cNvSpPr>
            <a:spLocks noGrp="1"/>
          </p:cNvSpPr>
          <p:nvPr>
            <p:ph type="sldNum" sz="quarter" idx="10"/>
          </p:nvPr>
        </p:nvSpPr>
        <p:spPr/>
        <p:txBody>
          <a:bodyPr/>
          <a:lstStyle/>
          <a:p>
            <a:fld id="{7F832E7F-7E25-4C28-B7E5-F878BD770E2D}" type="slidenum">
              <a:rPr lang="ko-KR" altLang="en-US" smtClean="0"/>
              <a:pPr/>
              <a:t>8</a:t>
            </a:fld>
            <a:endParaRPr lang="ko-KR" altLang="en-US"/>
          </a:p>
        </p:txBody>
      </p:sp>
    </p:spTree>
    <p:extLst>
      <p:ext uri="{BB962C8B-B14F-4D97-AF65-F5344CB8AC3E}">
        <p14:creationId xmlns:p14="http://schemas.microsoft.com/office/powerpoint/2010/main" xmlns="" val="873180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7F832E7F-7E25-4C28-B7E5-F878BD770E2D}" type="slidenum">
              <a:rPr lang="ko-KR" altLang="en-US" smtClean="0"/>
              <a:pPr/>
              <a:t>22</a:t>
            </a:fld>
            <a:endParaRPr lang="ko-KR" altLang="en-US"/>
          </a:p>
        </p:txBody>
      </p:sp>
    </p:spTree>
    <p:extLst>
      <p:ext uri="{BB962C8B-B14F-4D97-AF65-F5344CB8AC3E}">
        <p14:creationId xmlns:p14="http://schemas.microsoft.com/office/powerpoint/2010/main" xmlns="" val="1266520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제목 슬라이드">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1737492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제목 슬라이드">
    <p:spTree>
      <p:nvGrpSpPr>
        <p:cNvPr id="1" name=""/>
        <p:cNvGrpSpPr/>
        <p:nvPr/>
      </p:nvGrpSpPr>
      <p:grpSpPr>
        <a:xfrm>
          <a:off x="0" y="0"/>
          <a:ext cx="0" cy="0"/>
          <a:chOff x="0" y="0"/>
          <a:chExt cx="0" cy="0"/>
        </a:xfrm>
      </p:grpSpPr>
      <p:sp>
        <p:nvSpPr>
          <p:cNvPr id="7" name="직사각형 6"/>
          <p:cNvSpPr/>
          <p:nvPr userDrawn="1"/>
        </p:nvSpPr>
        <p:spPr>
          <a:xfrm>
            <a:off x="0" y="0"/>
            <a:ext cx="9144000" cy="3429000"/>
          </a:xfrm>
          <a:prstGeom prst="rect">
            <a:avLst/>
          </a:prstGeom>
          <a:solidFill>
            <a:srgbClr val="005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32" name="텍스트 개체 틀 2"/>
          <p:cNvSpPr>
            <a:spLocks noGrp="1"/>
          </p:cNvSpPr>
          <p:nvPr>
            <p:ph type="body" idx="1"/>
          </p:nvPr>
        </p:nvSpPr>
        <p:spPr>
          <a:xfrm>
            <a:off x="107504" y="2573214"/>
            <a:ext cx="4896544" cy="639762"/>
          </a:xfrm>
        </p:spPr>
        <p:txBody>
          <a:bodyPr anchor="b"/>
          <a:lstStyle>
            <a:lvl1pPr marL="0" indent="0">
              <a:buNone/>
              <a:defRPr sz="2400" b="1">
                <a:solidFill>
                  <a:schemeClr val="bg1"/>
                </a:solidFill>
                <a:latin typeface="새굴림" pitchFamily="18" charset="-127"/>
                <a:ea typeface="새굴림" pitchFamily="18" charset="-12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smtClean="0"/>
              <a:t>마스터 텍스트 스타일을 편집합니다</a:t>
            </a:r>
          </a:p>
        </p:txBody>
      </p:sp>
      <p:sp>
        <p:nvSpPr>
          <p:cNvPr id="34" name="텍스트 개체 틀 2"/>
          <p:cNvSpPr>
            <a:spLocks noGrp="1"/>
          </p:cNvSpPr>
          <p:nvPr>
            <p:ph type="body" idx="10"/>
          </p:nvPr>
        </p:nvSpPr>
        <p:spPr>
          <a:xfrm>
            <a:off x="107504" y="3501008"/>
            <a:ext cx="8831832" cy="639762"/>
          </a:xfrm>
        </p:spPr>
        <p:txBody>
          <a:bodyPr anchor="b">
            <a:normAutofit/>
          </a:bodyPr>
          <a:lstStyle>
            <a:lvl1pPr marL="0" indent="0">
              <a:buNone/>
              <a:defRPr sz="2800" b="1">
                <a:solidFill>
                  <a:schemeClr val="tx2"/>
                </a:solidFill>
                <a:latin typeface="새굴림" pitchFamily="18" charset="-127"/>
                <a:ea typeface="새굴림" pitchFamily="18" charset="-12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smtClean="0"/>
              <a:t>마스터 텍스트 스타일을 편집합니다</a:t>
            </a:r>
          </a:p>
        </p:txBody>
      </p:sp>
    </p:spTree>
    <p:extLst>
      <p:ext uri="{BB962C8B-B14F-4D97-AF65-F5344CB8AC3E}">
        <p14:creationId xmlns:p14="http://schemas.microsoft.com/office/powerpoint/2010/main" xmlns="" val="13943335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제목 및 내용">
    <p:spTree>
      <p:nvGrpSpPr>
        <p:cNvPr id="1" name=""/>
        <p:cNvGrpSpPr/>
        <p:nvPr/>
      </p:nvGrpSpPr>
      <p:grpSpPr>
        <a:xfrm>
          <a:off x="0" y="0"/>
          <a:ext cx="0" cy="0"/>
          <a:chOff x="0" y="0"/>
          <a:chExt cx="0" cy="0"/>
        </a:xfrm>
      </p:grpSpPr>
      <p:pic>
        <p:nvPicPr>
          <p:cNvPr id="14" name="그림 13"/>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b="26794"/>
          <a:stretch/>
        </p:blipFill>
        <p:spPr>
          <a:xfrm>
            <a:off x="6948264" y="138645"/>
            <a:ext cx="697454" cy="523091"/>
          </a:xfrm>
          <a:prstGeom prst="rect">
            <a:avLst/>
          </a:prstGeom>
        </p:spPr>
      </p:pic>
      <p:sp>
        <p:nvSpPr>
          <p:cNvPr id="9" name="제목 1"/>
          <p:cNvSpPr>
            <a:spLocks noGrp="1"/>
          </p:cNvSpPr>
          <p:nvPr>
            <p:ph type="ctrTitle"/>
          </p:nvPr>
        </p:nvSpPr>
        <p:spPr>
          <a:xfrm>
            <a:off x="539552" y="188641"/>
            <a:ext cx="8353623" cy="503510"/>
          </a:xfrm>
        </p:spPr>
        <p:txBody>
          <a:bodyPr>
            <a:normAutofit/>
          </a:bodyPr>
          <a:lstStyle>
            <a:lvl1pPr marL="0" algn="l" defTabSz="914400" rtl="0" eaLnBrk="1" fontAlgn="base" latinLnBrk="1" hangingPunct="1">
              <a:lnSpc>
                <a:spcPct val="90000"/>
              </a:lnSpc>
              <a:spcBef>
                <a:spcPct val="20000"/>
              </a:spcBef>
              <a:spcAft>
                <a:spcPct val="0"/>
              </a:spcAft>
              <a:buNone/>
              <a:defRPr lang="ko-KR" altLang="en-US" sz="2400" b="1" kern="1200" dirty="0" smtClean="0">
                <a:solidFill>
                  <a:schemeClr val="tx2"/>
                </a:solidFill>
                <a:latin typeface="새굴림" pitchFamily="18" charset="-127"/>
                <a:ea typeface="새굴림" pitchFamily="18" charset="-127"/>
                <a:cs typeface="+mj-cs"/>
              </a:defRPr>
            </a:lvl1pPr>
          </a:lstStyle>
          <a:p>
            <a:r>
              <a:rPr lang="ko-KR" altLang="en-US" dirty="0" smtClean="0"/>
              <a:t>마스터 제목 스타일 편집</a:t>
            </a:r>
            <a:endParaRPr lang="ko-KR" altLang="en-US" dirty="0"/>
          </a:p>
        </p:txBody>
      </p:sp>
      <p:sp>
        <p:nvSpPr>
          <p:cNvPr id="10" name="부제목 2"/>
          <p:cNvSpPr>
            <a:spLocks noGrp="1"/>
          </p:cNvSpPr>
          <p:nvPr>
            <p:ph type="subTitle" idx="1" hasCustomPrompt="1"/>
          </p:nvPr>
        </p:nvSpPr>
        <p:spPr>
          <a:xfrm>
            <a:off x="539552" y="692150"/>
            <a:ext cx="8353622" cy="648618"/>
          </a:xfrm>
        </p:spPr>
        <p:txBody>
          <a:bodyPr>
            <a:normAutofit/>
          </a:bodyPr>
          <a:lstStyle>
            <a:lvl1pPr marL="0" indent="0" algn="l" defTabSz="914400" rtl="0" eaLnBrk="1" latinLnBrk="1" hangingPunct="1">
              <a:spcBef>
                <a:spcPct val="20000"/>
              </a:spcBef>
              <a:buNone/>
              <a:defRPr kumimoji="1" lang="ko-KR" altLang="en-US" sz="1800" b="1" kern="1200" dirty="0">
                <a:solidFill>
                  <a:schemeClr val="accent1"/>
                </a:solidFill>
                <a:latin typeface="새굴림" pitchFamily="18" charset="-127"/>
                <a:ea typeface="새굴림" pitchFamily="18" charset="-127"/>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 </a:t>
            </a:r>
            <a:endParaRPr lang="en-US" altLang="ko-KR" dirty="0" smtClean="0"/>
          </a:p>
        </p:txBody>
      </p:sp>
      <p:sp>
        <p:nvSpPr>
          <p:cNvPr id="11" name="Rectangle 128"/>
          <p:cNvSpPr>
            <a:spLocks noChangeArrowheads="1"/>
          </p:cNvSpPr>
          <p:nvPr userDrawn="1"/>
        </p:nvSpPr>
        <p:spPr bwMode="ltGray">
          <a:xfrm>
            <a:off x="0" y="235496"/>
            <a:ext cx="457200" cy="457200"/>
          </a:xfrm>
          <a:prstGeom prst="rect">
            <a:avLst/>
          </a:prstGeom>
          <a:solidFill>
            <a:schemeClr val="tx2"/>
          </a:solidFill>
        </p:spPr>
        <p:txBody>
          <a:bodyPr vert="horz" lIns="91440" tIns="45720" rIns="91440" bIns="45720" rtlCol="0">
            <a:normAutofit/>
          </a:bodyPr>
          <a:lstStyle/>
          <a:p>
            <a:pPr lvl="0" indent="0">
              <a:spcBef>
                <a:spcPct val="20000"/>
              </a:spcBef>
              <a:buFontTx/>
              <a:buNone/>
            </a:pPr>
            <a:endParaRPr lang="en-US" altLang="ko-KR" sz="2000" b="1">
              <a:latin typeface="맑은 고딕" pitchFamily="50" charset="-127"/>
              <a:ea typeface="맑은 고딕" pitchFamily="50" charset="-127"/>
            </a:endParaRPr>
          </a:p>
        </p:txBody>
      </p:sp>
      <p:sp>
        <p:nvSpPr>
          <p:cNvPr id="3" name="TextBox 2"/>
          <p:cNvSpPr txBox="1"/>
          <p:nvPr userDrawn="1"/>
        </p:nvSpPr>
        <p:spPr>
          <a:xfrm>
            <a:off x="7481516" y="220578"/>
            <a:ext cx="1540806" cy="400110"/>
          </a:xfrm>
          <a:prstGeom prst="rect">
            <a:avLst/>
          </a:prstGeom>
          <a:noFill/>
        </p:spPr>
        <p:txBody>
          <a:bodyPr wrap="none" rtlCol="0">
            <a:spAutoFit/>
          </a:bodyPr>
          <a:lstStyle/>
          <a:p>
            <a:r>
              <a:rPr lang="en-US" altLang="ko-KR" sz="2000" b="1" dirty="0" smtClean="0">
                <a:solidFill>
                  <a:schemeClr val="tx1"/>
                </a:solidFill>
                <a:latin typeface="맑은 고딕" panose="020B0503020000020004" pitchFamily="50" charset="-127"/>
                <a:ea typeface="맑은 고딕" panose="020B0503020000020004" pitchFamily="50" charset="-127"/>
              </a:rPr>
              <a:t>SHIN WHA</a:t>
            </a:r>
            <a:endParaRPr lang="ko-KR" altLang="en-US" sz="2000" b="1" dirty="0">
              <a:solidFill>
                <a:schemeClr val="tx1"/>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xmlns="" val="30810896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8" name="Rectangle 128"/>
          <p:cNvSpPr>
            <a:spLocks noChangeArrowheads="1"/>
          </p:cNvSpPr>
          <p:nvPr userDrawn="1"/>
        </p:nvSpPr>
        <p:spPr bwMode="ltGray">
          <a:xfrm>
            <a:off x="0" y="235496"/>
            <a:ext cx="457200" cy="457200"/>
          </a:xfrm>
          <a:prstGeom prst="rect">
            <a:avLst/>
          </a:prstGeom>
          <a:solidFill>
            <a:schemeClr val="tx2"/>
          </a:solidFill>
        </p:spPr>
        <p:txBody>
          <a:bodyPr vert="horz" lIns="91440" tIns="45720" rIns="91440" bIns="45720" rtlCol="0">
            <a:normAutofit/>
          </a:bodyPr>
          <a:lstStyle/>
          <a:p>
            <a:pPr lvl="0" indent="0">
              <a:spcBef>
                <a:spcPct val="20000"/>
              </a:spcBef>
              <a:buFontTx/>
              <a:buNone/>
            </a:pPr>
            <a:endParaRPr lang="en-US" altLang="ko-KR" sz="2000" b="1">
              <a:latin typeface="맑은 고딕" pitchFamily="50" charset="-127"/>
              <a:ea typeface="맑은 고딕" pitchFamily="50" charset="-127"/>
            </a:endParaRPr>
          </a:p>
        </p:txBody>
      </p:sp>
      <p:sp>
        <p:nvSpPr>
          <p:cNvPr id="9" name="양쪽 모서리가 잘린 사각형 8"/>
          <p:cNvSpPr/>
          <p:nvPr userDrawn="1"/>
        </p:nvSpPr>
        <p:spPr>
          <a:xfrm>
            <a:off x="8316416" y="6475040"/>
            <a:ext cx="720080" cy="410344"/>
          </a:xfrm>
          <a:prstGeom prst="snip2SameRect">
            <a:avLst>
              <a:gd name="adj1" fmla="val 41887"/>
              <a:gd name="adj2" fmla="val 0"/>
            </a:avLst>
          </a:prstGeom>
          <a:solidFill>
            <a:schemeClr val="tx2"/>
          </a:solidFill>
        </p:spPr>
        <p:txBody>
          <a:bodyPr vert="horz" lIns="91440" tIns="45720" rIns="91440" bIns="45720" rtlCol="0">
            <a:normAutofit fontScale="92500" lnSpcReduction="20000"/>
          </a:bodyPr>
          <a:lstStyle/>
          <a:p>
            <a:pPr lvl="0" indent="0">
              <a:spcBef>
                <a:spcPct val="20000"/>
              </a:spcBef>
              <a:buFontTx/>
              <a:buNone/>
            </a:pPr>
            <a:endParaRPr lang="ko-KR" altLang="en-US" sz="2000" b="1">
              <a:solidFill>
                <a:schemeClr val="tx1"/>
              </a:solidFill>
              <a:latin typeface="맑은 고딕" pitchFamily="50" charset="-127"/>
              <a:ea typeface="맑은 고딕" pitchFamily="50" charset="-127"/>
            </a:endParaRPr>
          </a:p>
        </p:txBody>
      </p:sp>
      <p:sp>
        <p:nvSpPr>
          <p:cNvPr id="10" name="직사각형 9"/>
          <p:cNvSpPr/>
          <p:nvPr userDrawn="1"/>
        </p:nvSpPr>
        <p:spPr>
          <a:xfrm>
            <a:off x="8532440" y="6475040"/>
            <a:ext cx="648072" cy="410344"/>
          </a:xfrm>
          <a:prstGeom prst="rect">
            <a:avLst/>
          </a:prstGeom>
          <a:solidFill>
            <a:schemeClr val="tx2"/>
          </a:solidFill>
        </p:spPr>
        <p:txBody>
          <a:bodyPr vert="horz" lIns="91440" tIns="45720" rIns="91440" bIns="45720" rtlCol="0">
            <a:noAutofit/>
          </a:bodyPr>
          <a:lstStyle/>
          <a:p>
            <a:fld id="{13B9BC8D-B440-4E94-9539-310A78D71963}" type="slidenum">
              <a:rPr lang="ko-KR" altLang="en-US" sz="1400" smtClean="0">
                <a:solidFill>
                  <a:schemeClr val="bg1"/>
                </a:solidFill>
                <a:latin typeface="새굴림" pitchFamily="18" charset="-127"/>
                <a:ea typeface="새굴림" pitchFamily="18" charset="-127"/>
              </a:rPr>
              <a:pPr/>
              <a:t>‹#›</a:t>
            </a:fld>
            <a:endParaRPr lang="ko-KR" altLang="en-US" sz="1400" dirty="0">
              <a:solidFill>
                <a:schemeClr val="bg1"/>
              </a:solidFill>
              <a:latin typeface="새굴림" pitchFamily="18" charset="-127"/>
              <a:ea typeface="새굴림" pitchFamily="18" charset="-127"/>
            </a:endParaRPr>
          </a:p>
        </p:txBody>
      </p:sp>
    </p:spTree>
    <p:extLst>
      <p:ext uri="{BB962C8B-B14F-4D97-AF65-F5344CB8AC3E}">
        <p14:creationId xmlns:p14="http://schemas.microsoft.com/office/powerpoint/2010/main" xmlns="" val="130757250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10" name="Rectangle 128"/>
          <p:cNvSpPr>
            <a:spLocks noChangeArrowheads="1"/>
          </p:cNvSpPr>
          <p:nvPr userDrawn="1"/>
        </p:nvSpPr>
        <p:spPr bwMode="ltGray">
          <a:xfrm>
            <a:off x="0" y="235496"/>
            <a:ext cx="457200" cy="457200"/>
          </a:xfrm>
          <a:prstGeom prst="rect">
            <a:avLst/>
          </a:prstGeom>
          <a:solidFill>
            <a:schemeClr val="tx2"/>
          </a:solidFill>
        </p:spPr>
        <p:txBody>
          <a:bodyPr vert="horz" lIns="91440" tIns="45720" rIns="91440" bIns="45720" rtlCol="0">
            <a:normAutofit/>
          </a:bodyPr>
          <a:lstStyle/>
          <a:p>
            <a:pPr lvl="0" indent="0">
              <a:spcBef>
                <a:spcPct val="20000"/>
              </a:spcBef>
              <a:buFontTx/>
              <a:buNone/>
            </a:pPr>
            <a:endParaRPr lang="en-US" altLang="ko-KR" sz="2000" b="1">
              <a:latin typeface="맑은 고딕" pitchFamily="50" charset="-127"/>
              <a:ea typeface="맑은 고딕" pitchFamily="50" charset="-127"/>
            </a:endParaRPr>
          </a:p>
        </p:txBody>
      </p:sp>
      <p:sp>
        <p:nvSpPr>
          <p:cNvPr id="11" name="양쪽 모서리가 잘린 사각형 10"/>
          <p:cNvSpPr/>
          <p:nvPr userDrawn="1"/>
        </p:nvSpPr>
        <p:spPr>
          <a:xfrm>
            <a:off x="8316416" y="6475040"/>
            <a:ext cx="720080" cy="410344"/>
          </a:xfrm>
          <a:prstGeom prst="snip2SameRect">
            <a:avLst>
              <a:gd name="adj1" fmla="val 41887"/>
              <a:gd name="adj2" fmla="val 0"/>
            </a:avLst>
          </a:prstGeom>
          <a:solidFill>
            <a:schemeClr val="tx2"/>
          </a:solidFill>
        </p:spPr>
        <p:txBody>
          <a:bodyPr vert="horz" lIns="91440" tIns="45720" rIns="91440" bIns="45720" rtlCol="0">
            <a:normAutofit fontScale="92500" lnSpcReduction="20000"/>
          </a:bodyPr>
          <a:lstStyle/>
          <a:p>
            <a:pPr lvl="0" indent="0">
              <a:spcBef>
                <a:spcPct val="20000"/>
              </a:spcBef>
              <a:buFontTx/>
              <a:buNone/>
            </a:pPr>
            <a:endParaRPr lang="ko-KR" altLang="en-US" sz="2000" b="1">
              <a:solidFill>
                <a:schemeClr val="tx1"/>
              </a:solidFill>
              <a:latin typeface="맑은 고딕" pitchFamily="50" charset="-127"/>
              <a:ea typeface="맑은 고딕" pitchFamily="50" charset="-127"/>
            </a:endParaRPr>
          </a:p>
        </p:txBody>
      </p:sp>
      <p:sp>
        <p:nvSpPr>
          <p:cNvPr id="12" name="직사각형 11"/>
          <p:cNvSpPr/>
          <p:nvPr userDrawn="1"/>
        </p:nvSpPr>
        <p:spPr>
          <a:xfrm>
            <a:off x="8532440" y="6475040"/>
            <a:ext cx="648072" cy="410344"/>
          </a:xfrm>
          <a:prstGeom prst="rect">
            <a:avLst/>
          </a:prstGeom>
          <a:solidFill>
            <a:schemeClr val="tx2"/>
          </a:solidFill>
        </p:spPr>
        <p:txBody>
          <a:bodyPr vert="horz" lIns="91440" tIns="45720" rIns="91440" bIns="45720" rtlCol="0">
            <a:noAutofit/>
          </a:bodyPr>
          <a:lstStyle/>
          <a:p>
            <a:fld id="{13B9BC8D-B440-4E94-9539-310A78D71963}" type="slidenum">
              <a:rPr lang="ko-KR" altLang="en-US" sz="1400" smtClean="0">
                <a:solidFill>
                  <a:schemeClr val="bg1"/>
                </a:solidFill>
                <a:latin typeface="새굴림" pitchFamily="18" charset="-127"/>
                <a:ea typeface="새굴림" pitchFamily="18" charset="-127"/>
              </a:rPr>
              <a:pPr/>
              <a:t>‹#›</a:t>
            </a:fld>
            <a:endParaRPr lang="ko-KR" altLang="en-US" sz="1400" dirty="0">
              <a:solidFill>
                <a:schemeClr val="bg1"/>
              </a:solidFill>
              <a:latin typeface="새굴림" pitchFamily="18" charset="-127"/>
              <a:ea typeface="새굴림" pitchFamily="18" charset="-127"/>
            </a:endParaRPr>
          </a:p>
        </p:txBody>
      </p:sp>
    </p:spTree>
    <p:extLst>
      <p:ext uri="{BB962C8B-B14F-4D97-AF65-F5344CB8AC3E}">
        <p14:creationId xmlns:p14="http://schemas.microsoft.com/office/powerpoint/2010/main" xmlns="" val="423258496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6" name="Rectangle 128"/>
          <p:cNvSpPr>
            <a:spLocks noChangeArrowheads="1"/>
          </p:cNvSpPr>
          <p:nvPr userDrawn="1"/>
        </p:nvSpPr>
        <p:spPr bwMode="ltGray">
          <a:xfrm>
            <a:off x="0" y="235496"/>
            <a:ext cx="457200" cy="457200"/>
          </a:xfrm>
          <a:prstGeom prst="rect">
            <a:avLst/>
          </a:prstGeom>
          <a:solidFill>
            <a:schemeClr val="tx2"/>
          </a:solidFill>
        </p:spPr>
        <p:txBody>
          <a:bodyPr vert="horz" lIns="91440" tIns="45720" rIns="91440" bIns="45720" rtlCol="0">
            <a:normAutofit/>
          </a:bodyPr>
          <a:lstStyle/>
          <a:p>
            <a:pPr lvl="0" indent="0">
              <a:spcBef>
                <a:spcPct val="20000"/>
              </a:spcBef>
              <a:buFontTx/>
              <a:buNone/>
            </a:pPr>
            <a:endParaRPr lang="en-US" altLang="ko-KR" sz="2000" b="1">
              <a:latin typeface="맑은 고딕" pitchFamily="50" charset="-127"/>
              <a:ea typeface="맑은 고딕" pitchFamily="50" charset="-127"/>
            </a:endParaRPr>
          </a:p>
        </p:txBody>
      </p:sp>
      <p:sp>
        <p:nvSpPr>
          <p:cNvPr id="7" name="양쪽 모서리가 잘린 사각형 6"/>
          <p:cNvSpPr/>
          <p:nvPr userDrawn="1"/>
        </p:nvSpPr>
        <p:spPr>
          <a:xfrm>
            <a:off x="8316416" y="6475040"/>
            <a:ext cx="720080" cy="410344"/>
          </a:xfrm>
          <a:prstGeom prst="snip2SameRect">
            <a:avLst>
              <a:gd name="adj1" fmla="val 41887"/>
              <a:gd name="adj2" fmla="val 0"/>
            </a:avLst>
          </a:prstGeom>
          <a:solidFill>
            <a:schemeClr val="tx2"/>
          </a:solidFill>
        </p:spPr>
        <p:txBody>
          <a:bodyPr vert="horz" lIns="91440" tIns="45720" rIns="91440" bIns="45720" rtlCol="0">
            <a:normAutofit fontScale="92500" lnSpcReduction="20000"/>
          </a:bodyPr>
          <a:lstStyle/>
          <a:p>
            <a:pPr lvl="0" indent="0">
              <a:spcBef>
                <a:spcPct val="20000"/>
              </a:spcBef>
              <a:buFontTx/>
              <a:buNone/>
            </a:pPr>
            <a:endParaRPr lang="ko-KR" altLang="en-US" sz="2000" b="1">
              <a:solidFill>
                <a:schemeClr val="tx1"/>
              </a:solidFill>
              <a:latin typeface="맑은 고딕" pitchFamily="50" charset="-127"/>
              <a:ea typeface="맑은 고딕" pitchFamily="50" charset="-127"/>
            </a:endParaRPr>
          </a:p>
        </p:txBody>
      </p:sp>
      <p:sp>
        <p:nvSpPr>
          <p:cNvPr id="8" name="직사각형 7"/>
          <p:cNvSpPr/>
          <p:nvPr userDrawn="1"/>
        </p:nvSpPr>
        <p:spPr>
          <a:xfrm>
            <a:off x="8532440" y="6475040"/>
            <a:ext cx="648072" cy="410344"/>
          </a:xfrm>
          <a:prstGeom prst="rect">
            <a:avLst/>
          </a:prstGeom>
          <a:solidFill>
            <a:schemeClr val="tx2"/>
          </a:solidFill>
        </p:spPr>
        <p:txBody>
          <a:bodyPr vert="horz" lIns="91440" tIns="45720" rIns="91440" bIns="45720" rtlCol="0">
            <a:noAutofit/>
          </a:bodyPr>
          <a:lstStyle/>
          <a:p>
            <a:fld id="{13B9BC8D-B440-4E94-9539-310A78D71963}" type="slidenum">
              <a:rPr lang="ko-KR" altLang="en-US" sz="1400" smtClean="0">
                <a:solidFill>
                  <a:schemeClr val="bg1"/>
                </a:solidFill>
                <a:latin typeface="새굴림" pitchFamily="18" charset="-127"/>
                <a:ea typeface="새굴림" pitchFamily="18" charset="-127"/>
              </a:rPr>
              <a:pPr/>
              <a:t>‹#›</a:t>
            </a:fld>
            <a:endParaRPr lang="ko-KR" altLang="en-US" sz="1400" dirty="0">
              <a:solidFill>
                <a:schemeClr val="bg1"/>
              </a:solidFill>
              <a:latin typeface="새굴림" pitchFamily="18" charset="-127"/>
              <a:ea typeface="새굴림" pitchFamily="18" charset="-127"/>
            </a:endParaRPr>
          </a:p>
        </p:txBody>
      </p:sp>
    </p:spTree>
    <p:extLst>
      <p:ext uri="{BB962C8B-B14F-4D97-AF65-F5344CB8AC3E}">
        <p14:creationId xmlns:p14="http://schemas.microsoft.com/office/powerpoint/2010/main" xmlns="" val="81135303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smtClean="0"/>
              <a:t>마스터 제목 스타일 편집</a:t>
            </a:r>
            <a:endParaRPr lang="ko-KR" altLang="en-US" dirty="0"/>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새굴림" pitchFamily="18" charset="-127"/>
                <a:ea typeface="새굴림" pitchFamily="18" charset="-127"/>
              </a:defRPr>
            </a:lvl1pPr>
          </a:lstStyle>
          <a:p>
            <a:fld id="{D3E55A75-5394-47D3-8F1B-8E86A0697398}" type="datetimeFigureOut">
              <a:rPr lang="ko-KR" altLang="en-US" smtClean="0"/>
              <a:pPr/>
              <a:t>2019-09-17</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새굴림" pitchFamily="18" charset="-127"/>
                <a:ea typeface="새굴림" pitchFamily="18" charset="-127"/>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새굴림" pitchFamily="18" charset="-127"/>
                <a:ea typeface="새굴림" pitchFamily="18" charset="-127"/>
              </a:defRPr>
            </a:lvl1pPr>
          </a:lstStyle>
          <a:p>
            <a:fld id="{13B9BC8D-B440-4E94-9539-310A78D71963}" type="slidenum">
              <a:rPr lang="ko-KR" altLang="en-US" smtClean="0"/>
              <a:pPr/>
              <a:t>‹#›</a:t>
            </a:fld>
            <a:endParaRPr lang="ko-KR" altLang="en-US" dirty="0"/>
          </a:p>
        </p:txBody>
      </p:sp>
    </p:spTree>
    <p:extLst>
      <p:ext uri="{BB962C8B-B14F-4D97-AF65-F5344CB8AC3E}">
        <p14:creationId xmlns:p14="http://schemas.microsoft.com/office/powerpoint/2010/main" xmlns="" val="99462021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2" r:id="rId4"/>
    <p:sldLayoutId id="2147483653" r:id="rId5"/>
    <p:sldLayoutId id="2147483654" r:id="rId6"/>
  </p:sldLayoutIdLst>
  <p:timing>
    <p:tnLst>
      <p:par>
        <p:cTn id="1" dur="indefinite" restart="never" nodeType="tmRoot"/>
      </p:par>
    </p:tnLst>
  </p:timing>
  <p:txStyles>
    <p:titleStyle>
      <a:lvl1pPr algn="ctr" defTabSz="914400" rtl="0" eaLnBrk="1" latinLnBrk="1" hangingPunct="1">
        <a:spcBef>
          <a:spcPct val="0"/>
        </a:spcBef>
        <a:buNone/>
        <a:defRPr sz="4400" kern="1200">
          <a:solidFill>
            <a:schemeClr val="tx1"/>
          </a:solidFill>
          <a:latin typeface="새굴림" pitchFamily="18" charset="-127"/>
          <a:ea typeface="새굴림" pitchFamily="18" charset="-127"/>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새굴림" pitchFamily="18" charset="-127"/>
          <a:ea typeface="새굴림" pitchFamily="18" charset="-127"/>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새굴림" pitchFamily="18" charset="-127"/>
          <a:ea typeface="새굴림" pitchFamily="18" charset="-127"/>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새굴림" pitchFamily="18" charset="-127"/>
          <a:ea typeface="새굴림" pitchFamily="18" charset="-127"/>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새굴림" pitchFamily="18" charset="-127"/>
          <a:ea typeface="새굴림" pitchFamily="18" charset="-127"/>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새굴림" pitchFamily="18" charset="-127"/>
          <a:ea typeface="새굴림" pitchFamily="18" charset="-127"/>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3.xml"/><Relationship Id="rId6" Type="http://schemas.openxmlformats.org/officeDocument/2006/relationships/image" Target="../media/image44.jpe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텍스트 개체 틀 1"/>
          <p:cNvSpPr>
            <a:spLocks noGrp="1"/>
          </p:cNvSpPr>
          <p:nvPr>
            <p:ph type="body" idx="1"/>
          </p:nvPr>
        </p:nvSpPr>
        <p:spPr>
          <a:xfrm>
            <a:off x="107504" y="2420888"/>
            <a:ext cx="4896544" cy="792088"/>
          </a:xfrm>
        </p:spPr>
        <p:txBody>
          <a:bodyPr>
            <a:noAutofit/>
          </a:bodyPr>
          <a:lstStyle/>
          <a:p>
            <a:r>
              <a:rPr lang="ja-JP" altLang="en-US" sz="4400" b="0" dirty="0" smtClean="0">
                <a:latin typeface="MS UI Gothic" pitchFamily="34" charset="-128"/>
                <a:ea typeface="MS UI Gothic" pitchFamily="34" charset="-128"/>
              </a:rPr>
              <a:t>会社紹介書</a:t>
            </a:r>
            <a:endParaRPr lang="ko-KR" altLang="en-US" sz="4400" b="0" dirty="0">
              <a:latin typeface="MS UI Gothic" pitchFamily="34" charset="-128"/>
            </a:endParaRPr>
          </a:p>
        </p:txBody>
      </p:sp>
      <p:pic>
        <p:nvPicPr>
          <p:cNvPr id="57" name="그림 5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524328" y="5262732"/>
            <a:ext cx="1368152" cy="1401685"/>
          </a:xfrm>
          <a:prstGeom prst="rect">
            <a:avLst/>
          </a:prstGeom>
        </p:spPr>
      </p:pic>
    </p:spTree>
    <p:extLst>
      <p:ext uri="{BB962C8B-B14F-4D97-AF65-F5344CB8AC3E}">
        <p14:creationId xmlns:p14="http://schemas.microsoft.com/office/powerpoint/2010/main" xmlns="" val="163963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모서리가 둥근 직사각형 26"/>
          <p:cNvSpPr>
            <a:spLocks noChangeArrowheads="1"/>
          </p:cNvSpPr>
          <p:nvPr/>
        </p:nvSpPr>
        <p:spPr bwMode="auto">
          <a:xfrm>
            <a:off x="4644008" y="828803"/>
            <a:ext cx="4320481"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ja-JP" altLang="en-US" sz="1400" b="1" dirty="0" smtClean="0">
                <a:solidFill>
                  <a:schemeClr val="bg1"/>
                </a:solidFill>
                <a:latin typeface="MS UI Gothic" pitchFamily="34" charset="-128"/>
                <a:ea typeface="MS UI Gothic" pitchFamily="34" charset="-128"/>
              </a:rPr>
              <a:t>超精密</a:t>
            </a: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プロファイル</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a:solidFill>
                  <a:schemeClr val="bg1"/>
                </a:solidFill>
                <a:latin typeface="MS UI Gothic" pitchFamily="34" charset="-128"/>
                <a:ea typeface="MS UI Gothic" pitchFamily="34" charset="-128"/>
              </a:rPr>
              <a:t>GLS-135AS</a:t>
            </a:r>
            <a:endParaRPr lang="ko-KR" altLang="en-US" sz="1400" dirty="0">
              <a:solidFill>
                <a:schemeClr val="bg1"/>
              </a:solidFill>
              <a:latin typeface="MS UI Gothic" pitchFamily="34" charset="-128"/>
              <a:ea typeface="맑은 고딕" panose="020B0503020000020004" pitchFamily="50" charset="-127"/>
            </a:endParaRPr>
          </a:p>
        </p:txBody>
      </p:sp>
      <p:sp>
        <p:nvSpPr>
          <p:cNvPr id="12" name="직사각형 11"/>
          <p:cNvSpPr/>
          <p:nvPr/>
        </p:nvSpPr>
        <p:spPr>
          <a:xfrm>
            <a:off x="4644008" y="4775857"/>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3" name="TextBox 12"/>
          <p:cNvSpPr txBox="1"/>
          <p:nvPr/>
        </p:nvSpPr>
        <p:spPr>
          <a:xfrm>
            <a:off x="4644008" y="4878725"/>
            <a:ext cx="4307716" cy="1438855"/>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ja-JP" altLang="en-US" dirty="0" smtClean="0">
                <a:latin typeface="MS UI Gothic" pitchFamily="34" charset="-128"/>
                <a:ea typeface="MS UI Gothic" pitchFamily="34" charset="-128"/>
              </a:rPr>
              <a:t>精密部品の加工以外、汎用的に使用可能なベルト式ＣＮＣ機械。</a:t>
            </a:r>
            <a:endParaRPr lang="ko-KR" altLang="en-US" dirty="0">
              <a:latin typeface="MS UI Gothic" pitchFamily="34" charset="-128"/>
            </a:endParaRPr>
          </a:p>
          <a:p>
            <a:r>
              <a:rPr lang="ja-JP" altLang="en-US" dirty="0" smtClean="0">
                <a:latin typeface="MS UI Gothic" pitchFamily="34" charset="-128"/>
                <a:ea typeface="MS UI Gothic" pitchFamily="34" charset="-128"/>
              </a:rPr>
              <a:t>大型円筒研削</a:t>
            </a:r>
            <a:r>
              <a:rPr lang="ko-KR" altLang="en-US" dirty="0" smtClean="0">
                <a:latin typeface="MS UI Gothic" pitchFamily="34" charset="-128"/>
              </a:rPr>
              <a:t> </a:t>
            </a:r>
            <a:r>
              <a:rPr lang="ja-JP" altLang="en-US" dirty="0" smtClean="0">
                <a:latin typeface="MS UI Gothic" pitchFamily="34" charset="-128"/>
                <a:ea typeface="MS UI Gothic" pitchFamily="34" charset="-128"/>
              </a:rPr>
              <a:t>と大径ワーク及び小型円筒研削等</a:t>
            </a:r>
            <a:r>
              <a:rPr lang="ko-KR" altLang="en-US" dirty="0" smtClean="0">
                <a:latin typeface="MS UI Gothic" pitchFamily="34" charset="-128"/>
              </a:rPr>
              <a:t> </a:t>
            </a:r>
            <a:r>
              <a:rPr lang="ja-JP" altLang="en-US" dirty="0" smtClean="0">
                <a:latin typeface="MS UI Gothic" pitchFamily="34" charset="-128"/>
                <a:ea typeface="MS UI Gothic" pitchFamily="34" charset="-128"/>
              </a:rPr>
              <a:t>多様な加工可能。</a:t>
            </a:r>
            <a:endParaRPr lang="ko-KR" altLang="en-US" dirty="0">
              <a:latin typeface="MS UI Gothic" pitchFamily="34" charset="-128"/>
            </a:endParaRPr>
          </a:p>
          <a:p>
            <a:endParaRPr lang="ko-KR" altLang="en-US" dirty="0">
              <a:latin typeface="MS UI Gothic" pitchFamily="34" charset="-128"/>
            </a:endParaRPr>
          </a:p>
        </p:txBody>
      </p:sp>
      <p:sp>
        <p:nvSpPr>
          <p:cNvPr id="16" name="TextBox 15"/>
          <p:cNvSpPr txBox="1"/>
          <p:nvPr/>
        </p:nvSpPr>
        <p:spPr>
          <a:xfrm>
            <a:off x="7452321" y="6353674"/>
            <a:ext cx="140455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pic>
        <p:nvPicPr>
          <p:cNvPr id="4" name="그림 3"/>
          <p:cNvPicPr>
            <a:picLocks noChangeAspect="1"/>
          </p:cNvPicPr>
          <p:nvPr/>
        </p:nvPicPr>
        <p:blipFill rotWithShape="1">
          <a:blip r:embed="rId2" cstate="print">
            <a:extLst>
              <a:ext uri="{28A0092B-C50C-407E-A947-70E740481C1C}">
                <a14:useLocalDpi xmlns:a14="http://schemas.microsoft.com/office/drawing/2010/main" xmlns="" val="0"/>
              </a:ext>
            </a:extLst>
          </a:blip>
          <a:srcRect b="14639"/>
          <a:stretch/>
        </p:blipFill>
        <p:spPr>
          <a:xfrm>
            <a:off x="5427341" y="1203393"/>
            <a:ext cx="3023870" cy="3441600"/>
          </a:xfrm>
          <a:prstGeom prst="rect">
            <a:avLst/>
          </a:prstGeom>
        </p:spPr>
      </p:pic>
      <p:sp>
        <p:nvSpPr>
          <p:cNvPr id="18" name="제목 1"/>
          <p:cNvSpPr>
            <a:spLocks noGrp="1"/>
          </p:cNvSpPr>
          <p:nvPr>
            <p:ph type="ctrTitle"/>
          </p:nvPr>
        </p:nvSpPr>
        <p:spPr>
          <a:xfrm>
            <a:off x="539552" y="188641"/>
            <a:ext cx="8353623" cy="503510"/>
          </a:xfrm>
        </p:spPr>
        <p:txBody>
          <a:bodyPr/>
          <a:lstStyle/>
          <a:p>
            <a:r>
              <a:rPr lang="ja-JP" dirty="0">
                <a:latin typeface="MS UI Gothic" pitchFamily="34" charset="-128"/>
                <a:ea typeface="MS UI Gothic" pitchFamily="34" charset="-128"/>
              </a:rPr>
              <a:t>設備紹介</a:t>
            </a:r>
            <a:endParaRPr lang="ko-KR" altLang="en-US" dirty="0">
              <a:latin typeface="MS UI Gothic" pitchFamily="34" charset="-128"/>
            </a:endParaRPr>
          </a:p>
        </p:txBody>
      </p:sp>
      <p:pic>
        <p:nvPicPr>
          <p:cNvPr id="25" name="그림 24"/>
          <p:cNvPicPr>
            <a:picLocks noChangeAspect="1"/>
          </p:cNvPicPr>
          <p:nvPr/>
        </p:nvPicPr>
        <p:blipFill rotWithShape="1">
          <a:blip r:embed="rId3" cstate="print">
            <a:extLst>
              <a:ext uri="{28A0092B-C50C-407E-A947-70E740481C1C}">
                <a14:useLocalDpi xmlns:a14="http://schemas.microsoft.com/office/drawing/2010/main" xmlns="" val="0"/>
              </a:ext>
            </a:extLst>
          </a:blip>
          <a:srcRect b="20232"/>
          <a:stretch/>
        </p:blipFill>
        <p:spPr>
          <a:xfrm>
            <a:off x="723375" y="1246675"/>
            <a:ext cx="3162386" cy="3441600"/>
          </a:xfrm>
          <a:prstGeom prst="rect">
            <a:avLst/>
          </a:prstGeom>
        </p:spPr>
      </p:pic>
      <p:sp>
        <p:nvSpPr>
          <p:cNvPr id="26" name="모서리가 둥근 직사각형 26"/>
          <p:cNvSpPr>
            <a:spLocks noChangeArrowheads="1"/>
          </p:cNvSpPr>
          <p:nvPr/>
        </p:nvSpPr>
        <p:spPr bwMode="auto">
          <a:xfrm>
            <a:off x="144328" y="840901"/>
            <a:ext cx="4320480"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ja-JP" altLang="en-US" sz="1400" b="1" dirty="0" smtClean="0">
                <a:solidFill>
                  <a:schemeClr val="bg1"/>
                </a:solidFill>
                <a:latin typeface="MS UI Gothic" pitchFamily="34" charset="-128"/>
                <a:ea typeface="MS UI Gothic" pitchFamily="34" charset="-128"/>
              </a:rPr>
              <a:t>超精密</a:t>
            </a: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プロファイル</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smtClean="0">
                <a:solidFill>
                  <a:schemeClr val="bg1"/>
                </a:solidFill>
                <a:latin typeface="MS UI Gothic" pitchFamily="34" charset="-128"/>
                <a:ea typeface="MS UI Gothic" pitchFamily="34" charset="-128"/>
              </a:rPr>
              <a:t>GLS-5T </a:t>
            </a:r>
            <a:r>
              <a:rPr lang="en-US" altLang="ko-KR" sz="1400" b="1" dirty="0">
                <a:solidFill>
                  <a:schemeClr val="bg1"/>
                </a:solidFill>
                <a:latin typeface="MS UI Gothic" pitchFamily="34" charset="-128"/>
                <a:ea typeface="MS UI Gothic" pitchFamily="34" charset="-128"/>
              </a:rPr>
              <a:t>2012</a:t>
            </a:r>
            <a:endParaRPr lang="ko-KR" altLang="en-US" sz="1400" dirty="0">
              <a:solidFill>
                <a:schemeClr val="bg1"/>
              </a:solidFill>
              <a:latin typeface="MS UI Gothic" pitchFamily="34" charset="-128"/>
              <a:ea typeface="맑은 고딕" panose="020B0503020000020004" pitchFamily="50" charset="-127"/>
            </a:endParaRPr>
          </a:p>
        </p:txBody>
      </p:sp>
      <p:sp>
        <p:nvSpPr>
          <p:cNvPr id="27" name="TextBox 26"/>
          <p:cNvSpPr txBox="1"/>
          <p:nvPr/>
        </p:nvSpPr>
        <p:spPr>
          <a:xfrm>
            <a:off x="158559" y="4911928"/>
            <a:ext cx="4307716" cy="1438855"/>
          </a:xfrm>
          <a:prstGeom prst="rect">
            <a:avLst/>
          </a:prstGeom>
          <a:noFill/>
        </p:spPr>
        <p:txBody>
          <a:bodyPr wrap="square" rtlCol="0">
            <a:spAutoFit/>
          </a:bodyPr>
          <a:lstStyle/>
          <a:p>
            <a:pPr marL="285750" indent="-285750" fontAlgn="base">
              <a:lnSpc>
                <a:spcPct val="125000"/>
              </a:lnSpc>
              <a:buFont typeface="Arial" panose="020B0604020202020204" pitchFamily="34" charset="0"/>
              <a:buChar char="•"/>
            </a:pPr>
            <a:r>
              <a:rPr lang="ja-JP" altLang="en-US" sz="1400" dirty="0" smtClean="0">
                <a:latin typeface="MS UI Gothic" pitchFamily="34" charset="-128"/>
                <a:ea typeface="MS UI Gothic" pitchFamily="34" charset="-128"/>
              </a:rPr>
              <a:t>超精密部品の高い面粗度及び高速加工を可能にする低中心設計の昇降台構造で、微細電子部品の金型パンチに安定した寸法と公差制御が可能な超精密加工装備。</a:t>
            </a:r>
            <a:endParaRPr lang="ko-KR" altLang="en-US" sz="1400" dirty="0">
              <a:latin typeface="MS UI Gothic" pitchFamily="34" charset="-128"/>
              <a:ea typeface="맑은 고딕" panose="020B0503020000020004" pitchFamily="50" charset="-127"/>
            </a:endParaRPr>
          </a:p>
          <a:p>
            <a:pPr marL="285750" indent="-285750" fontAlgn="base">
              <a:lnSpc>
                <a:spcPct val="125000"/>
              </a:lnSpc>
              <a:buFont typeface="Arial" panose="020B0604020202020204" pitchFamily="34" charset="0"/>
              <a:buChar char="•"/>
            </a:pPr>
            <a:endParaRPr lang="ko-KR" altLang="en-US" sz="1400" dirty="0">
              <a:latin typeface="MS UI Gothic" pitchFamily="34" charset="-128"/>
              <a:ea typeface="맑은 고딕" panose="020B0503020000020004" pitchFamily="50" charset="-127"/>
            </a:endParaRPr>
          </a:p>
        </p:txBody>
      </p:sp>
      <p:sp>
        <p:nvSpPr>
          <p:cNvPr id="28" name="직사각형 27"/>
          <p:cNvSpPr/>
          <p:nvPr/>
        </p:nvSpPr>
        <p:spPr>
          <a:xfrm>
            <a:off x="158560" y="4784895"/>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Tree>
    <p:extLst>
      <p:ext uri="{BB962C8B-B14F-4D97-AF65-F5344CB8AC3E}">
        <p14:creationId xmlns:p14="http://schemas.microsoft.com/office/powerpoint/2010/main" xmlns="" val="38459668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모서리가 둥근 직사각형 26"/>
          <p:cNvSpPr>
            <a:spLocks noChangeArrowheads="1"/>
          </p:cNvSpPr>
          <p:nvPr/>
        </p:nvSpPr>
        <p:spPr bwMode="auto">
          <a:xfrm>
            <a:off x="179511" y="836712"/>
            <a:ext cx="4320481"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ja-JP" altLang="en-US" sz="1400" b="1" dirty="0" smtClean="0">
                <a:solidFill>
                  <a:schemeClr val="bg1"/>
                </a:solidFill>
                <a:latin typeface="MS UI Gothic" pitchFamily="34" charset="-128"/>
                <a:ea typeface="MS UI Gothic" pitchFamily="34" charset="-128"/>
              </a:rPr>
              <a:t>超精密　段研削機</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smtClean="0">
                <a:solidFill>
                  <a:schemeClr val="bg1"/>
                </a:solidFill>
                <a:latin typeface="MS UI Gothic" pitchFamily="34" charset="-128"/>
                <a:ea typeface="MS UI Gothic" pitchFamily="34" charset="-128"/>
              </a:rPr>
              <a:t>SK2000 2016</a:t>
            </a:r>
            <a:endParaRPr lang="ko-KR" altLang="en-US" sz="1400" b="1" dirty="0">
              <a:solidFill>
                <a:schemeClr val="bg1"/>
              </a:solidFill>
              <a:latin typeface="MS UI Gothic" pitchFamily="34" charset="-128"/>
              <a:ea typeface="맑은 고딕" panose="020B0503020000020004" pitchFamily="50" charset="-127"/>
            </a:endParaRPr>
          </a:p>
        </p:txBody>
      </p:sp>
      <p:sp>
        <p:nvSpPr>
          <p:cNvPr id="9" name="모서리가 둥근 직사각형 26"/>
          <p:cNvSpPr>
            <a:spLocks noChangeArrowheads="1"/>
          </p:cNvSpPr>
          <p:nvPr/>
        </p:nvSpPr>
        <p:spPr bwMode="auto">
          <a:xfrm>
            <a:off x="4579002" y="836710"/>
            <a:ext cx="4320480"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ja-JP" altLang="en-US" sz="1400" b="1" dirty="0" smtClean="0">
                <a:solidFill>
                  <a:schemeClr val="bg1"/>
                </a:solidFill>
                <a:latin typeface="MS UI Gothic" pitchFamily="34" charset="-128"/>
                <a:ea typeface="MS UI Gothic" pitchFamily="34" charset="-128"/>
              </a:rPr>
              <a:t>超精密　段研削機</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a:solidFill>
                  <a:schemeClr val="bg1"/>
                </a:solidFill>
                <a:latin typeface="MS UI Gothic" pitchFamily="34" charset="-128"/>
                <a:ea typeface="MS UI Gothic" pitchFamily="34" charset="-128"/>
              </a:rPr>
              <a:t>SK2000 </a:t>
            </a:r>
            <a:r>
              <a:rPr lang="en-US" altLang="ko-KR" sz="1400" b="1" dirty="0" smtClean="0">
                <a:solidFill>
                  <a:schemeClr val="bg1"/>
                </a:solidFill>
                <a:latin typeface="MS UI Gothic" pitchFamily="34" charset="-128"/>
                <a:ea typeface="MS UI Gothic" pitchFamily="34" charset="-128"/>
              </a:rPr>
              <a:t>2017</a:t>
            </a:r>
            <a:endParaRPr lang="ko-KR" altLang="en-US" sz="1400" b="1" dirty="0">
              <a:solidFill>
                <a:schemeClr val="bg1"/>
              </a:solidFill>
              <a:latin typeface="MS UI Gothic" pitchFamily="34" charset="-128"/>
              <a:ea typeface="맑은 고딕" panose="020B0503020000020004" pitchFamily="50" charset="-127"/>
            </a:endParaRPr>
          </a:p>
        </p:txBody>
      </p:sp>
      <p:sp>
        <p:nvSpPr>
          <p:cNvPr id="12" name="직사각형 11"/>
          <p:cNvSpPr/>
          <p:nvPr/>
        </p:nvSpPr>
        <p:spPr>
          <a:xfrm>
            <a:off x="179511" y="4783766"/>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3" name="TextBox 12"/>
          <p:cNvSpPr txBox="1"/>
          <p:nvPr/>
        </p:nvSpPr>
        <p:spPr>
          <a:xfrm>
            <a:off x="179511" y="4886634"/>
            <a:ext cx="4307716" cy="1654299"/>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pPr>
              <a:lnSpc>
                <a:spcPct val="150000"/>
              </a:lnSpc>
            </a:pPr>
            <a:r>
              <a:rPr lang="ja-JP" altLang="en-US" dirty="0" smtClean="0">
                <a:latin typeface="MS UI Gothic" pitchFamily="34" charset="-128"/>
                <a:ea typeface="MS UI Gothic" pitchFamily="34" charset="-128"/>
              </a:rPr>
              <a:t>マイクロピン</a:t>
            </a:r>
            <a:r>
              <a:rPr lang="en-US" altLang="ko-KR" dirty="0" smtClean="0">
                <a:latin typeface="MS UI Gothic" pitchFamily="34" charset="-128"/>
                <a:ea typeface="MS UI Gothic" pitchFamily="34" charset="-128"/>
              </a:rPr>
              <a:t>,</a:t>
            </a:r>
            <a:r>
              <a:rPr lang="ko-KR" altLang="en-US" dirty="0" smtClean="0">
                <a:latin typeface="MS UI Gothic" pitchFamily="34" charset="-128"/>
              </a:rPr>
              <a:t> </a:t>
            </a:r>
            <a:r>
              <a:rPr lang="ja-JP" altLang="en-US" dirty="0" smtClean="0">
                <a:latin typeface="MS UI Gothic" pitchFamily="34" charset="-128"/>
                <a:ea typeface="MS UI Gothic" pitchFamily="34" charset="-128"/>
              </a:rPr>
              <a:t>ＣＮＣパンチ</a:t>
            </a:r>
            <a:r>
              <a:rPr lang="en-US" altLang="ko-KR" dirty="0" smtClean="0">
                <a:latin typeface="MS UI Gothic" pitchFamily="34" charset="-128"/>
                <a:ea typeface="MS UI Gothic" pitchFamily="34" charset="-128"/>
              </a:rPr>
              <a:t>,</a:t>
            </a:r>
            <a:r>
              <a:rPr lang="ja-JP" altLang="en-US" dirty="0" smtClean="0">
                <a:latin typeface="MS UI Gothic" pitchFamily="34" charset="-128"/>
                <a:ea typeface="MS UI Gothic" pitchFamily="34" charset="-128"/>
              </a:rPr>
              <a:t>ピアシングパンチ</a:t>
            </a:r>
            <a:r>
              <a:rPr lang="en-US" altLang="ko-KR" dirty="0" smtClean="0">
                <a:latin typeface="MS UI Gothic" pitchFamily="34" charset="-128"/>
                <a:ea typeface="MS UI Gothic" pitchFamily="34" charset="-128"/>
              </a:rPr>
              <a:t>,</a:t>
            </a:r>
            <a:r>
              <a:rPr lang="ko-KR" altLang="en-US" dirty="0" smtClean="0">
                <a:latin typeface="MS UI Gothic" pitchFamily="34" charset="-128"/>
              </a:rPr>
              <a:t> </a:t>
            </a:r>
            <a:r>
              <a:rPr lang="ja-JP" altLang="en-US" dirty="0" smtClean="0">
                <a:latin typeface="MS UI Gothic" pitchFamily="34" charset="-128"/>
                <a:ea typeface="MS UI Gothic" pitchFamily="34" charset="-128"/>
              </a:rPr>
              <a:t>コアピン等多様な超精密ピンの自動加工機械。</a:t>
            </a:r>
            <a:endParaRPr lang="en-US" altLang="ko-KR" dirty="0" smtClean="0">
              <a:latin typeface="MS UI Gothic" pitchFamily="34" charset="-128"/>
              <a:ea typeface="MS UI Gothic" pitchFamily="34" charset="-128"/>
            </a:endParaRPr>
          </a:p>
          <a:p>
            <a:pPr>
              <a:lnSpc>
                <a:spcPct val="150000"/>
              </a:lnSpc>
            </a:pPr>
            <a:r>
              <a:rPr lang="ja-JP" altLang="en-US" dirty="0" smtClean="0">
                <a:latin typeface="MS UI Gothic" pitchFamily="34" charset="-128"/>
                <a:ea typeface="MS UI Gothic" pitchFamily="34" charset="-128"/>
              </a:rPr>
              <a:t>最小加工可能な外径</a:t>
            </a:r>
            <a:r>
              <a:rPr lang="en-US" altLang="ja-JP" dirty="0" smtClean="0">
                <a:latin typeface="MS UI Gothic" pitchFamily="34" charset="-128"/>
                <a:ea typeface="MS UI Gothic" pitchFamily="34" charset="-128"/>
              </a:rPr>
              <a:t>Ø </a:t>
            </a:r>
            <a:r>
              <a:rPr lang="en-US" altLang="ko-KR" dirty="0" smtClean="0">
                <a:latin typeface="MS UI Gothic" pitchFamily="34" charset="-128"/>
                <a:ea typeface="MS UI Gothic" pitchFamily="34" charset="-128"/>
              </a:rPr>
              <a:t>0.01</a:t>
            </a:r>
            <a:r>
              <a:rPr lang="en-US" altLang="ja-JP" dirty="0" smtClean="0">
                <a:latin typeface="MS UI Gothic" pitchFamily="34" charset="-128"/>
                <a:ea typeface="MS UI Gothic" pitchFamily="34" charset="-128"/>
              </a:rPr>
              <a:t> Ø</a:t>
            </a:r>
            <a:r>
              <a:rPr lang="en-US" altLang="ko-KR" dirty="0" smtClean="0">
                <a:latin typeface="MS UI Gothic" pitchFamily="34" charset="-128"/>
                <a:ea typeface="MS UI Gothic" pitchFamily="34" charset="-128"/>
              </a:rPr>
              <a:t> , 1</a:t>
            </a:r>
            <a:r>
              <a:rPr lang="ja-JP" altLang="en-US" dirty="0" smtClean="0">
                <a:latin typeface="MS UI Gothic" pitchFamily="34" charset="-128"/>
                <a:ea typeface="MS UI Gothic" pitchFamily="34" charset="-128"/>
              </a:rPr>
              <a:t>ミクロン公差及びロボット制御で完全な自動化実現。</a:t>
            </a:r>
            <a:endParaRPr lang="ko-KR" altLang="en-US" dirty="0">
              <a:latin typeface="MS UI Gothic" pitchFamily="34" charset="-128"/>
            </a:endParaRPr>
          </a:p>
          <a:p>
            <a:endParaRPr lang="ko-KR" altLang="en-US" dirty="0">
              <a:latin typeface="MS UI Gothic" pitchFamily="34" charset="-128"/>
            </a:endParaRPr>
          </a:p>
        </p:txBody>
      </p:sp>
      <p:sp>
        <p:nvSpPr>
          <p:cNvPr id="14" name="직사각형 13"/>
          <p:cNvSpPr/>
          <p:nvPr/>
        </p:nvSpPr>
        <p:spPr>
          <a:xfrm>
            <a:off x="4593233" y="4792804"/>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5" name="TextBox 14"/>
          <p:cNvSpPr txBox="1"/>
          <p:nvPr/>
        </p:nvSpPr>
        <p:spPr>
          <a:xfrm>
            <a:off x="4593233" y="4895672"/>
            <a:ext cx="4307716" cy="630942"/>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en-US" altLang="ko-KR" dirty="0" smtClean="0">
                <a:latin typeface="MS UI Gothic" pitchFamily="34" charset="-128"/>
                <a:ea typeface="MS UI Gothic" pitchFamily="34" charset="-128"/>
              </a:rPr>
              <a:t>0.01 </a:t>
            </a:r>
            <a:r>
              <a:rPr lang="en-US" altLang="ja-JP" dirty="0" smtClean="0">
                <a:latin typeface="MS UI Gothic" pitchFamily="34" charset="-128"/>
                <a:ea typeface="MS UI Gothic" pitchFamily="34" charset="-128"/>
              </a:rPr>
              <a:t>Ø</a:t>
            </a:r>
            <a:r>
              <a:rPr lang="ko-KR" altLang="en-US" dirty="0" smtClean="0">
                <a:latin typeface="MS UI Gothic" pitchFamily="34" charset="-128"/>
              </a:rPr>
              <a:t> </a:t>
            </a:r>
            <a:r>
              <a:rPr lang="ja-JP" altLang="en-US" dirty="0" smtClean="0">
                <a:latin typeface="MS UI Gothic" pitchFamily="34" charset="-128"/>
                <a:ea typeface="MS UI Gothic" pitchFamily="34" charset="-128"/>
              </a:rPr>
              <a:t>～</a:t>
            </a:r>
            <a:r>
              <a:rPr lang="en-US" altLang="ko-KR" dirty="0" smtClean="0">
                <a:latin typeface="MS UI Gothic" pitchFamily="34" charset="-128"/>
                <a:ea typeface="MS UI Gothic" pitchFamily="34" charset="-128"/>
              </a:rPr>
              <a:t>16 </a:t>
            </a:r>
            <a:r>
              <a:rPr lang="en-US" altLang="ja-JP" dirty="0" smtClean="0">
                <a:latin typeface="MS UI Gothic" pitchFamily="34" charset="-128"/>
                <a:ea typeface="MS UI Gothic" pitchFamily="34" charset="-128"/>
              </a:rPr>
              <a:t>Ø</a:t>
            </a:r>
            <a:r>
              <a:rPr lang="ja-JP" altLang="en-US" dirty="0" smtClean="0">
                <a:latin typeface="MS UI Gothic" pitchFamily="34" charset="-128"/>
                <a:ea typeface="MS UI Gothic" pitchFamily="34" charset="-128"/>
              </a:rPr>
              <a:t>まで広範囲な外径加工可能。</a:t>
            </a:r>
            <a:endParaRPr lang="en-US" altLang="ko-KR" dirty="0" smtClean="0">
              <a:latin typeface="MS UI Gothic" pitchFamily="34" charset="-128"/>
              <a:ea typeface="MS UI Gothic" pitchFamily="34" charset="-128"/>
            </a:endParaRPr>
          </a:p>
          <a:p>
            <a:r>
              <a:rPr lang="en-US" altLang="ko-KR" dirty="0" smtClean="0">
                <a:latin typeface="MS UI Gothic" pitchFamily="34" charset="-128"/>
                <a:ea typeface="MS UI Gothic" pitchFamily="34" charset="-128"/>
              </a:rPr>
              <a:t>7</a:t>
            </a:r>
            <a:r>
              <a:rPr lang="ja-JP" altLang="en-US" dirty="0" smtClean="0">
                <a:latin typeface="MS UI Gothic" pitchFamily="34" charset="-128"/>
                <a:ea typeface="MS UI Gothic" pitchFamily="34" charset="-128"/>
              </a:rPr>
              <a:t>軸の制御による精密な同心度の実現。</a:t>
            </a:r>
            <a:endParaRPr lang="ko-KR" altLang="en-US" dirty="0">
              <a:latin typeface="MS UI Gothic" pitchFamily="34" charset="-128"/>
            </a:endParaRPr>
          </a:p>
        </p:txBody>
      </p:sp>
      <p:sp>
        <p:nvSpPr>
          <p:cNvPr id="16" name="TextBox 15"/>
          <p:cNvSpPr txBox="1"/>
          <p:nvPr/>
        </p:nvSpPr>
        <p:spPr>
          <a:xfrm>
            <a:off x="2987824" y="6361583"/>
            <a:ext cx="140455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sp>
        <p:nvSpPr>
          <p:cNvPr id="17" name="TextBox 16"/>
          <p:cNvSpPr txBox="1"/>
          <p:nvPr/>
        </p:nvSpPr>
        <p:spPr>
          <a:xfrm>
            <a:off x="7295539" y="6328819"/>
            <a:ext cx="140455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sp>
        <p:nvSpPr>
          <p:cNvPr id="18" name="제목 1"/>
          <p:cNvSpPr>
            <a:spLocks noGrp="1"/>
          </p:cNvSpPr>
          <p:nvPr>
            <p:ph type="ctrTitle"/>
          </p:nvPr>
        </p:nvSpPr>
        <p:spPr>
          <a:xfrm>
            <a:off x="539552" y="188641"/>
            <a:ext cx="8353623" cy="503510"/>
          </a:xfrm>
        </p:spPr>
        <p:txBody>
          <a:bodyPr/>
          <a:lstStyle/>
          <a:p>
            <a:r>
              <a:rPr lang="ja-JP" dirty="0">
                <a:latin typeface="MS UI Gothic" pitchFamily="34" charset="-128"/>
                <a:ea typeface="MS UI Gothic" pitchFamily="34" charset="-128"/>
              </a:rPr>
              <a:t>設備紹介</a:t>
            </a:r>
            <a:endParaRPr lang="ko-KR" altLang="en-US" dirty="0">
              <a:latin typeface="MS UI Gothic" pitchFamily="34" charset="-128"/>
            </a:endParaRPr>
          </a:p>
        </p:txBody>
      </p:sp>
      <p:pic>
        <p:nvPicPr>
          <p:cNvPr id="19" name="Picture 2" descr="C:\Users\CJ\Desktop\IMG_1450 (1).JPG"/>
          <p:cNvPicPr>
            <a:picLocks noChangeAspect="1" noChangeArrowheads="1"/>
          </p:cNvPicPr>
          <p:nvPr/>
        </p:nvPicPr>
        <p:blipFill>
          <a:blip r:embed="rId2" cstate="print"/>
          <a:srcRect/>
          <a:stretch>
            <a:fillRect/>
          </a:stretch>
        </p:blipFill>
        <p:spPr bwMode="auto">
          <a:xfrm>
            <a:off x="439958" y="1310188"/>
            <a:ext cx="3799586" cy="3144165"/>
          </a:xfrm>
          <a:prstGeom prst="rect">
            <a:avLst/>
          </a:prstGeom>
          <a:noFill/>
        </p:spPr>
      </p:pic>
      <p:pic>
        <p:nvPicPr>
          <p:cNvPr id="2" name="Picture 2" descr="C:\Users\CJ\Desktop\KakaoTalk_20170417_160253739.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20771" y="1310188"/>
            <a:ext cx="4036942" cy="314416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820369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모서리가 둥근 직사각형 26"/>
          <p:cNvSpPr>
            <a:spLocks noChangeArrowheads="1"/>
          </p:cNvSpPr>
          <p:nvPr/>
        </p:nvSpPr>
        <p:spPr bwMode="auto">
          <a:xfrm>
            <a:off x="179511" y="836712"/>
            <a:ext cx="4320481"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en-US" altLang="ko-KR" sz="1400" b="1" dirty="0" smtClean="0">
                <a:solidFill>
                  <a:schemeClr val="bg1"/>
                </a:solidFill>
                <a:latin typeface="MS UI Gothic" pitchFamily="34" charset="-128"/>
                <a:ea typeface="MS UI Gothic" pitchFamily="34" charset="-128"/>
              </a:rPr>
              <a:t>CNC </a:t>
            </a:r>
            <a:r>
              <a:rPr lang="ja-JP" altLang="en-US" sz="1400" b="1" dirty="0" smtClean="0">
                <a:solidFill>
                  <a:schemeClr val="bg1"/>
                </a:solidFill>
                <a:latin typeface="MS UI Gothic" pitchFamily="34" charset="-128"/>
                <a:ea typeface="MS UI Gothic" pitchFamily="34" charset="-128"/>
              </a:rPr>
              <a:t>自動</a:t>
            </a: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成形研削機</a:t>
            </a:r>
            <a:endParaRPr lang="ko-KR" altLang="en-US" sz="1400" b="1" dirty="0">
              <a:solidFill>
                <a:schemeClr val="bg1"/>
              </a:solidFill>
              <a:latin typeface="MS UI Gothic" pitchFamily="34" charset="-128"/>
              <a:ea typeface="맑은 고딕" panose="020B0503020000020004" pitchFamily="50" charset="-127"/>
            </a:endParaRPr>
          </a:p>
        </p:txBody>
      </p:sp>
      <p:sp>
        <p:nvSpPr>
          <p:cNvPr id="9" name="모서리가 둥근 직사각형 26"/>
          <p:cNvSpPr>
            <a:spLocks noChangeArrowheads="1"/>
          </p:cNvSpPr>
          <p:nvPr/>
        </p:nvSpPr>
        <p:spPr bwMode="auto">
          <a:xfrm>
            <a:off x="4579002" y="836710"/>
            <a:ext cx="4320480"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en-US" altLang="ko-KR" sz="1400" b="1" dirty="0">
                <a:solidFill>
                  <a:schemeClr val="bg1"/>
                </a:solidFill>
                <a:latin typeface="MS UI Gothic" pitchFamily="34" charset="-128"/>
                <a:ea typeface="MS UI Gothic" pitchFamily="34" charset="-128"/>
              </a:rPr>
              <a:t>AMADA </a:t>
            </a:r>
            <a:r>
              <a:rPr lang="en-US" altLang="ko-KR" sz="1400" b="1" dirty="0" smtClean="0">
                <a:solidFill>
                  <a:schemeClr val="bg1"/>
                </a:solidFill>
                <a:latin typeface="MS UI Gothic" pitchFamily="34" charset="-128"/>
                <a:ea typeface="MS UI Gothic" pitchFamily="34" charset="-128"/>
              </a:rPr>
              <a:t>Profile </a:t>
            </a:r>
            <a:r>
              <a:rPr lang="ja-JP" altLang="en-US" sz="1400" b="1" dirty="0" smtClean="0">
                <a:solidFill>
                  <a:schemeClr val="bg1"/>
                </a:solidFill>
                <a:latin typeface="MS UI Gothic" pitchFamily="34" charset="-128"/>
                <a:ea typeface="MS UI Gothic" pitchFamily="34" charset="-128"/>
              </a:rPr>
              <a:t>大型</a:t>
            </a: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円筒研磨機</a:t>
            </a:r>
            <a:endParaRPr lang="ko-KR" altLang="en-US" sz="1400" b="1" dirty="0">
              <a:solidFill>
                <a:schemeClr val="bg1"/>
              </a:solidFill>
              <a:latin typeface="MS UI Gothic" pitchFamily="34" charset="-128"/>
              <a:ea typeface="맑은 고딕" panose="020B0503020000020004" pitchFamily="50" charset="-127"/>
            </a:endParaRPr>
          </a:p>
        </p:txBody>
      </p:sp>
      <p:sp>
        <p:nvSpPr>
          <p:cNvPr id="12" name="직사각형 11"/>
          <p:cNvSpPr/>
          <p:nvPr/>
        </p:nvSpPr>
        <p:spPr>
          <a:xfrm>
            <a:off x="179511" y="4783766"/>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3" name="TextBox 12"/>
          <p:cNvSpPr txBox="1"/>
          <p:nvPr/>
        </p:nvSpPr>
        <p:spPr>
          <a:xfrm>
            <a:off x="179511" y="4886634"/>
            <a:ext cx="4307716" cy="1438855"/>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en-US" altLang="ko-KR" dirty="0" smtClean="0">
                <a:latin typeface="MS UI Gothic" pitchFamily="34" charset="-128"/>
                <a:ea typeface="MS UI Gothic" pitchFamily="34" charset="-128"/>
              </a:rPr>
              <a:t>0.0001 </a:t>
            </a:r>
            <a:r>
              <a:rPr lang="ja-JP" altLang="en-US" dirty="0" smtClean="0">
                <a:latin typeface="MS UI Gothic" pitchFamily="34" charset="-128"/>
                <a:ea typeface="MS UI Gothic" pitchFamily="34" charset="-128"/>
              </a:rPr>
              <a:t>制御可能な</a:t>
            </a:r>
            <a:r>
              <a:rPr lang="en-US" altLang="ko-KR" dirty="0" smtClean="0">
                <a:latin typeface="MS UI Gothic" pitchFamily="34" charset="-128"/>
                <a:ea typeface="MS UI Gothic" pitchFamily="34" charset="-128"/>
              </a:rPr>
              <a:t>CNC </a:t>
            </a:r>
            <a:r>
              <a:rPr lang="ja-JP" altLang="en-US" dirty="0" smtClean="0">
                <a:latin typeface="MS UI Gothic" pitchFamily="34" charset="-128"/>
                <a:ea typeface="MS UI Gothic" pitchFamily="34" charset="-128"/>
              </a:rPr>
              <a:t>自動化</a:t>
            </a:r>
            <a:r>
              <a:rPr lang="ko-KR" altLang="en-US" dirty="0" smtClean="0">
                <a:latin typeface="MS UI Gothic" pitchFamily="34" charset="-128"/>
              </a:rPr>
              <a:t> </a:t>
            </a:r>
            <a:r>
              <a:rPr lang="ja-JP" altLang="en-US" dirty="0" smtClean="0">
                <a:latin typeface="MS UI Gothic" pitchFamily="34" charset="-128"/>
                <a:ea typeface="MS UI Gothic" pitchFamily="34" charset="-128"/>
              </a:rPr>
              <a:t>成形研磨機。</a:t>
            </a:r>
            <a:endParaRPr lang="en-US" altLang="ko-KR" dirty="0" smtClean="0">
              <a:latin typeface="MS UI Gothic" pitchFamily="34" charset="-128"/>
              <a:ea typeface="MS UI Gothic" pitchFamily="34" charset="-128"/>
            </a:endParaRPr>
          </a:p>
          <a:p>
            <a:r>
              <a:rPr lang="ja-JP" altLang="en-US" dirty="0" smtClean="0">
                <a:latin typeface="MS UI Gothic" pitchFamily="34" charset="-128"/>
                <a:ea typeface="MS UI Gothic" pitchFamily="34" charset="-128"/>
              </a:rPr>
              <a:t>連続移送作業　ピッチ加工及び多様な自動化機能の実現。</a:t>
            </a:r>
            <a:endParaRPr lang="en-US" altLang="ko-KR" dirty="0" smtClean="0">
              <a:latin typeface="MS UI Gothic" pitchFamily="34" charset="-128"/>
              <a:ea typeface="MS UI Gothic" pitchFamily="34" charset="-128"/>
            </a:endParaRPr>
          </a:p>
          <a:p>
            <a:r>
              <a:rPr lang="ja-JP" altLang="en-US" dirty="0" smtClean="0">
                <a:latin typeface="MS UI Gothic" pitchFamily="34" charset="-128"/>
                <a:ea typeface="MS UI Gothic" pitchFamily="34" charset="-128"/>
              </a:rPr>
              <a:t>自動化　実現で無人の稼動可能。</a:t>
            </a:r>
            <a:endParaRPr lang="ko-KR" altLang="en-US" dirty="0">
              <a:latin typeface="MS UI Gothic" pitchFamily="34" charset="-128"/>
            </a:endParaRPr>
          </a:p>
          <a:p>
            <a:endParaRPr lang="ko-KR" altLang="en-US" dirty="0">
              <a:latin typeface="MS UI Gothic" pitchFamily="34" charset="-128"/>
            </a:endParaRPr>
          </a:p>
        </p:txBody>
      </p:sp>
      <p:sp>
        <p:nvSpPr>
          <p:cNvPr id="14" name="직사각형 13"/>
          <p:cNvSpPr/>
          <p:nvPr/>
        </p:nvSpPr>
        <p:spPr>
          <a:xfrm>
            <a:off x="4593233" y="4792804"/>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5" name="TextBox 14"/>
          <p:cNvSpPr txBox="1"/>
          <p:nvPr/>
        </p:nvSpPr>
        <p:spPr>
          <a:xfrm>
            <a:off x="4593233" y="4895672"/>
            <a:ext cx="4307716" cy="900246"/>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ja-JP" altLang="en-US" dirty="0" smtClean="0">
                <a:latin typeface="MS UI Gothic" pitchFamily="34" charset="-128"/>
                <a:ea typeface="MS UI Gothic" pitchFamily="34" charset="-128"/>
              </a:rPr>
              <a:t>円筒部品</a:t>
            </a:r>
            <a:r>
              <a:rPr lang="ko-KR" altLang="en-US" dirty="0" smtClean="0">
                <a:latin typeface="MS UI Gothic" pitchFamily="34" charset="-128"/>
              </a:rPr>
              <a:t> </a:t>
            </a:r>
            <a:r>
              <a:rPr lang="ja-JP" altLang="en-US" dirty="0" smtClean="0">
                <a:latin typeface="MS UI Gothic" pitchFamily="34" charset="-128"/>
                <a:ea typeface="MS UI Gothic" pitchFamily="34" charset="-128"/>
              </a:rPr>
              <a:t>工具等を正確なデータの算出値を入力して、研削する為の装置。</a:t>
            </a:r>
            <a:endParaRPr lang="ko-KR" altLang="en-US" dirty="0">
              <a:latin typeface="MS UI Gothic" pitchFamily="34" charset="-128"/>
            </a:endParaRPr>
          </a:p>
          <a:p>
            <a:r>
              <a:rPr lang="en-US" altLang="ja-JP" smtClean="0">
                <a:latin typeface="MS UI Gothic" pitchFamily="34" charset="-128"/>
                <a:ea typeface="MS UI Gothic" pitchFamily="34" charset="-128"/>
              </a:rPr>
              <a:t>Ø </a:t>
            </a:r>
            <a:r>
              <a:rPr lang="en-US" altLang="ko-KR" smtClean="0">
                <a:latin typeface="MS UI Gothic" pitchFamily="34" charset="-128"/>
                <a:ea typeface="MS UI Gothic" pitchFamily="34" charset="-128"/>
              </a:rPr>
              <a:t>200</a:t>
            </a:r>
            <a:r>
              <a:rPr lang="ja-JP" altLang="en-US" smtClean="0">
                <a:latin typeface="MS UI Gothic" pitchFamily="34" charset="-128"/>
                <a:ea typeface="MS UI Gothic" pitchFamily="34" charset="-128"/>
              </a:rPr>
              <a:t>の</a:t>
            </a:r>
            <a:r>
              <a:rPr lang="ja-JP" altLang="en-US" dirty="0" smtClean="0">
                <a:latin typeface="MS UI Gothic" pitchFamily="34" charset="-128"/>
                <a:ea typeface="MS UI Gothic" pitchFamily="34" charset="-128"/>
              </a:rPr>
              <a:t>径センター間の距離</a:t>
            </a:r>
            <a:r>
              <a:rPr lang="ko-KR" altLang="en-US" dirty="0" smtClean="0">
                <a:latin typeface="MS UI Gothic" pitchFamily="34" charset="-128"/>
              </a:rPr>
              <a:t> </a:t>
            </a:r>
            <a:r>
              <a:rPr lang="en-US" altLang="ko-KR" dirty="0" smtClean="0">
                <a:latin typeface="MS UI Gothic" pitchFamily="34" charset="-128"/>
                <a:ea typeface="MS UI Gothic" pitchFamily="34" charset="-128"/>
              </a:rPr>
              <a:t>200mm</a:t>
            </a:r>
            <a:r>
              <a:rPr lang="ja-JP" altLang="en-US" dirty="0" smtClean="0">
                <a:latin typeface="MS UI Gothic" pitchFamily="34" charset="-128"/>
                <a:ea typeface="MS UI Gothic" pitchFamily="34" charset="-128"/>
              </a:rPr>
              <a:t>を対応。</a:t>
            </a:r>
            <a:endParaRPr lang="ko-KR" altLang="en-US" dirty="0">
              <a:latin typeface="MS UI Gothic" pitchFamily="34" charset="-128"/>
            </a:endParaRPr>
          </a:p>
        </p:txBody>
      </p:sp>
      <p:sp>
        <p:nvSpPr>
          <p:cNvPr id="16" name="TextBox 15"/>
          <p:cNvSpPr txBox="1"/>
          <p:nvPr/>
        </p:nvSpPr>
        <p:spPr>
          <a:xfrm>
            <a:off x="2987824" y="6361583"/>
            <a:ext cx="140455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sp>
        <p:nvSpPr>
          <p:cNvPr id="17" name="TextBox 16"/>
          <p:cNvSpPr txBox="1"/>
          <p:nvPr/>
        </p:nvSpPr>
        <p:spPr>
          <a:xfrm>
            <a:off x="7295539" y="6328819"/>
            <a:ext cx="140455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pic>
        <p:nvPicPr>
          <p:cNvPr id="3" name="그림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27764" y="1850367"/>
            <a:ext cx="4137813" cy="1722649"/>
          </a:xfrm>
          <a:prstGeom prst="rect">
            <a:avLst/>
          </a:prstGeom>
        </p:spPr>
      </p:pic>
      <p:sp>
        <p:nvSpPr>
          <p:cNvPr id="18" name="제목 1"/>
          <p:cNvSpPr>
            <a:spLocks noGrp="1"/>
          </p:cNvSpPr>
          <p:nvPr>
            <p:ph type="ctrTitle"/>
          </p:nvPr>
        </p:nvSpPr>
        <p:spPr>
          <a:xfrm>
            <a:off x="539552" y="188641"/>
            <a:ext cx="8353623" cy="503510"/>
          </a:xfrm>
        </p:spPr>
        <p:txBody>
          <a:bodyPr/>
          <a:lstStyle/>
          <a:p>
            <a:r>
              <a:rPr lang="ja-JP" dirty="0">
                <a:latin typeface="MS UI Gothic" pitchFamily="34" charset="-128"/>
                <a:ea typeface="MS UI Gothic" pitchFamily="34" charset="-128"/>
              </a:rPr>
              <a:t>設備紹介</a:t>
            </a:r>
            <a:endParaRPr lang="ko-KR" altLang="en-US" dirty="0">
              <a:latin typeface="MS UI Gothic" pitchFamily="34" charset="-128"/>
            </a:endParaRPr>
          </a:p>
        </p:txBody>
      </p:sp>
      <p:pic>
        <p:nvPicPr>
          <p:cNvPr id="3074" name="Picture 2" descr="C:\Users\CJ\Desktop\기러기\KakaoTalk_20170407_15460053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9530" y="1358108"/>
            <a:ext cx="3960441" cy="27915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360799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2" cstate="print">
            <a:extLst>
              <a:ext uri="{28A0092B-C50C-407E-A947-70E740481C1C}">
                <a14:useLocalDpi xmlns:a14="http://schemas.microsoft.com/office/drawing/2010/main" xmlns="" val="0"/>
              </a:ext>
            </a:extLst>
          </a:blip>
          <a:srcRect t="19923" b="3471"/>
          <a:stretch/>
        </p:blipFill>
        <p:spPr>
          <a:xfrm>
            <a:off x="3103541" y="1628800"/>
            <a:ext cx="2880000" cy="2520280"/>
          </a:xfrm>
          <a:prstGeom prst="rect">
            <a:avLst/>
          </a:prstGeom>
        </p:spPr>
      </p:pic>
      <p:pic>
        <p:nvPicPr>
          <p:cNvPr id="5" name="그림 4"/>
          <p:cNvPicPr>
            <a:picLocks noChangeAspect="1"/>
          </p:cNvPicPr>
          <p:nvPr/>
        </p:nvPicPr>
        <p:blipFill rotWithShape="1">
          <a:blip r:embed="rId3" cstate="print">
            <a:extLst>
              <a:ext uri="{28A0092B-C50C-407E-A947-70E740481C1C}">
                <a14:useLocalDpi xmlns:a14="http://schemas.microsoft.com/office/drawing/2010/main" xmlns="" val="0"/>
              </a:ext>
            </a:extLst>
          </a:blip>
          <a:srcRect l="16070" r="3572"/>
          <a:stretch/>
        </p:blipFill>
        <p:spPr>
          <a:xfrm>
            <a:off x="107504" y="1629415"/>
            <a:ext cx="2880000" cy="1874120"/>
          </a:xfrm>
          <a:prstGeom prst="rect">
            <a:avLst/>
          </a:prstGeom>
        </p:spPr>
      </p:pic>
      <p:pic>
        <p:nvPicPr>
          <p:cNvPr id="6" name="그림 5"/>
          <p:cNvPicPr>
            <a:picLocks noChangeAspect="1"/>
          </p:cNvPicPr>
          <p:nvPr/>
        </p:nvPicPr>
        <p:blipFill rotWithShape="1">
          <a:blip r:embed="rId4" cstate="print">
            <a:extLst>
              <a:ext uri="{28A0092B-C50C-407E-A947-70E740481C1C}">
                <a14:useLocalDpi xmlns:a14="http://schemas.microsoft.com/office/drawing/2010/main" xmlns="" val="0"/>
              </a:ext>
            </a:extLst>
          </a:blip>
          <a:srcRect t="9121"/>
          <a:stretch/>
        </p:blipFill>
        <p:spPr>
          <a:xfrm>
            <a:off x="6099578" y="1628800"/>
            <a:ext cx="2880000" cy="2146326"/>
          </a:xfrm>
          <a:prstGeom prst="rect">
            <a:avLst/>
          </a:prstGeom>
        </p:spPr>
      </p:pic>
      <p:sp>
        <p:nvSpPr>
          <p:cNvPr id="11" name="모서리가 둥근 직사각형 26"/>
          <p:cNvSpPr>
            <a:spLocks noChangeArrowheads="1"/>
          </p:cNvSpPr>
          <p:nvPr/>
        </p:nvSpPr>
        <p:spPr bwMode="auto">
          <a:xfrm>
            <a:off x="106113" y="983690"/>
            <a:ext cx="2881392"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ja-JP" altLang="en-US" sz="1400" b="1" dirty="0" smtClean="0">
                <a:solidFill>
                  <a:schemeClr val="bg1"/>
                </a:solidFill>
                <a:latin typeface="MS UI Gothic" pitchFamily="34" charset="-128"/>
                <a:ea typeface="MS UI Gothic" pitchFamily="34" charset="-128"/>
              </a:rPr>
              <a:t>小型</a:t>
            </a: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円筒研磨機</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a:solidFill>
                  <a:schemeClr val="bg1"/>
                </a:solidFill>
                <a:latin typeface="MS UI Gothic" pitchFamily="34" charset="-128"/>
                <a:ea typeface="MS UI Gothic" pitchFamily="34" charset="-128"/>
              </a:rPr>
              <a:t>CGE-100</a:t>
            </a:r>
          </a:p>
        </p:txBody>
      </p:sp>
      <p:sp>
        <p:nvSpPr>
          <p:cNvPr id="12" name="모서리가 둥근 직사각형 26"/>
          <p:cNvSpPr>
            <a:spLocks noChangeArrowheads="1"/>
          </p:cNvSpPr>
          <p:nvPr/>
        </p:nvSpPr>
        <p:spPr bwMode="auto">
          <a:xfrm>
            <a:off x="3103541" y="983690"/>
            <a:ext cx="2881392"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en-US" altLang="ko-KR" sz="1400" b="1" dirty="0" smtClean="0">
                <a:solidFill>
                  <a:schemeClr val="bg1"/>
                </a:solidFill>
                <a:latin typeface="MS UI Gothic" pitchFamily="34" charset="-128"/>
                <a:ea typeface="MS UI Gothic" pitchFamily="34" charset="-128"/>
              </a:rPr>
              <a:t>Index </a:t>
            </a:r>
            <a:r>
              <a:rPr lang="ja-JP" altLang="en-US" sz="1400" b="1" dirty="0" smtClean="0">
                <a:solidFill>
                  <a:schemeClr val="bg1"/>
                </a:solidFill>
                <a:latin typeface="MS UI Gothic" pitchFamily="34" charset="-128"/>
                <a:ea typeface="MS UI Gothic" pitchFamily="34" charset="-128"/>
              </a:rPr>
              <a:t>ピッチ分割　精密化後機</a:t>
            </a:r>
            <a:endParaRPr lang="en-US" altLang="ja-JP" sz="1400" b="1" dirty="0" smtClean="0">
              <a:solidFill>
                <a:schemeClr val="bg1"/>
              </a:solidFill>
              <a:latin typeface="MS UI Gothic" pitchFamily="34" charset="-128"/>
              <a:ea typeface="MS UI Gothic" pitchFamily="34" charset="-128"/>
            </a:endParaRPr>
          </a:p>
        </p:txBody>
      </p:sp>
      <p:sp>
        <p:nvSpPr>
          <p:cNvPr id="13" name="모서리가 둥근 직사각형 26"/>
          <p:cNvSpPr>
            <a:spLocks noChangeArrowheads="1"/>
          </p:cNvSpPr>
          <p:nvPr/>
        </p:nvSpPr>
        <p:spPr bwMode="auto">
          <a:xfrm>
            <a:off x="6099578" y="983690"/>
            <a:ext cx="2881392"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ja-JP" altLang="en-US" sz="1400" b="1" dirty="0" smtClean="0">
                <a:solidFill>
                  <a:schemeClr val="bg1"/>
                </a:solidFill>
                <a:latin typeface="MS UI Gothic" pitchFamily="34" charset="-128"/>
                <a:ea typeface="MS UI Gothic" pitchFamily="34" charset="-128"/>
              </a:rPr>
              <a:t>センターレス</a:t>
            </a: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円筒研削装置</a:t>
            </a:r>
            <a:endParaRPr lang="ko-KR" altLang="en-US" sz="1400" b="1" dirty="0">
              <a:solidFill>
                <a:schemeClr val="bg1"/>
              </a:solidFill>
              <a:latin typeface="MS UI Gothic" pitchFamily="34" charset="-128"/>
              <a:ea typeface="맑은 고딕" panose="020B0503020000020004" pitchFamily="50" charset="-127"/>
            </a:endParaRPr>
          </a:p>
        </p:txBody>
      </p:sp>
      <p:sp>
        <p:nvSpPr>
          <p:cNvPr id="14" name="직사각형 13"/>
          <p:cNvSpPr/>
          <p:nvPr/>
        </p:nvSpPr>
        <p:spPr>
          <a:xfrm>
            <a:off x="106114" y="4437112"/>
            <a:ext cx="2881390" cy="2232247"/>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5" name="TextBox 14"/>
          <p:cNvSpPr txBox="1"/>
          <p:nvPr/>
        </p:nvSpPr>
        <p:spPr>
          <a:xfrm>
            <a:off x="106113" y="4509120"/>
            <a:ext cx="2881391" cy="1384995"/>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pPr>
              <a:lnSpc>
                <a:spcPct val="150000"/>
              </a:lnSpc>
            </a:pPr>
            <a:r>
              <a:rPr lang="ja-JP" altLang="en-US" dirty="0" smtClean="0">
                <a:latin typeface="MS UI Gothic" pitchFamily="34" charset="-128"/>
                <a:ea typeface="MS UI Gothic" pitchFamily="34" charset="-128"/>
              </a:rPr>
              <a:t>超精密</a:t>
            </a:r>
            <a:r>
              <a:rPr lang="ko-KR" altLang="en-US" dirty="0" smtClean="0">
                <a:latin typeface="MS UI Gothic" pitchFamily="34" charset="-128"/>
              </a:rPr>
              <a:t> </a:t>
            </a:r>
            <a:r>
              <a:rPr lang="ja-JP" altLang="en-US" dirty="0" smtClean="0">
                <a:latin typeface="MS UI Gothic" pitchFamily="34" charset="-128"/>
                <a:ea typeface="MS UI Gothic" pitchFamily="34" charset="-128"/>
              </a:rPr>
              <a:t>ピアジング</a:t>
            </a:r>
            <a:r>
              <a:rPr lang="ko-KR" altLang="en-US" dirty="0" smtClean="0">
                <a:latin typeface="MS UI Gothic" pitchFamily="34" charset="-128"/>
              </a:rPr>
              <a:t> </a:t>
            </a:r>
            <a:r>
              <a:rPr lang="ja-JP" altLang="en-US" dirty="0" smtClean="0">
                <a:latin typeface="MS UI Gothic" pitchFamily="34" charset="-128"/>
                <a:ea typeface="MS UI Gothic" pitchFamily="34" charset="-128"/>
              </a:rPr>
              <a:t>パンチ</a:t>
            </a:r>
            <a:r>
              <a:rPr lang="ko-KR" altLang="en-US" dirty="0" smtClean="0">
                <a:latin typeface="MS UI Gothic" pitchFamily="34" charset="-128"/>
              </a:rPr>
              <a:t> </a:t>
            </a:r>
            <a:r>
              <a:rPr lang="ja-JP" altLang="en-US" dirty="0" smtClean="0">
                <a:latin typeface="MS UI Gothic" pitchFamily="34" charset="-128"/>
                <a:ea typeface="MS UI Gothic" pitchFamily="34" charset="-128"/>
              </a:rPr>
              <a:t>及び</a:t>
            </a:r>
            <a:r>
              <a:rPr lang="ko-KR" altLang="en-US" dirty="0" smtClean="0">
                <a:latin typeface="MS UI Gothic" pitchFamily="34" charset="-128"/>
              </a:rPr>
              <a:t> </a:t>
            </a:r>
            <a:r>
              <a:rPr lang="ja-JP" altLang="en-US" dirty="0" smtClean="0">
                <a:latin typeface="MS UI Gothic" pitchFamily="34" charset="-128"/>
                <a:ea typeface="MS UI Gothic" pitchFamily="34" charset="-128"/>
              </a:rPr>
              <a:t>コア類前の</a:t>
            </a:r>
            <a:r>
              <a:rPr lang="en-US" altLang="ja-JP" dirty="0" smtClean="0">
                <a:latin typeface="MS UI Gothic" pitchFamily="34" charset="-128"/>
                <a:ea typeface="MS UI Gothic" pitchFamily="34" charset="-128"/>
              </a:rPr>
              <a:t>T</a:t>
            </a:r>
            <a:r>
              <a:rPr lang="en-US" altLang="ko-KR" dirty="0" smtClean="0">
                <a:latin typeface="MS UI Gothic" pitchFamily="34" charset="-128"/>
                <a:ea typeface="MS UI Gothic" pitchFamily="34" charset="-128"/>
              </a:rPr>
              <a:t>aper</a:t>
            </a:r>
            <a:r>
              <a:rPr lang="ja-JP" altLang="en-US" dirty="0" smtClean="0">
                <a:latin typeface="MS UI Gothic" pitchFamily="34" charset="-128"/>
                <a:ea typeface="MS UI Gothic" pitchFamily="34" charset="-128"/>
              </a:rPr>
              <a:t>値</a:t>
            </a:r>
            <a:r>
              <a:rPr lang="ko-KR" altLang="en-US" dirty="0" smtClean="0">
                <a:latin typeface="MS UI Gothic" pitchFamily="34" charset="-128"/>
              </a:rPr>
              <a:t> </a:t>
            </a:r>
            <a:r>
              <a:rPr lang="en-US" altLang="ko-KR" dirty="0" smtClean="0">
                <a:latin typeface="MS UI Gothic" pitchFamily="34" charset="-128"/>
                <a:ea typeface="MS UI Gothic" pitchFamily="34" charset="-128"/>
              </a:rPr>
              <a:t>R</a:t>
            </a:r>
            <a:r>
              <a:rPr lang="ja-JP" altLang="en-US" dirty="0" smtClean="0">
                <a:latin typeface="MS UI Gothic" pitchFamily="34" charset="-128"/>
                <a:ea typeface="MS UI Gothic" pitchFamily="34" charset="-128"/>
              </a:rPr>
              <a:t>値</a:t>
            </a:r>
            <a:r>
              <a:rPr lang="ko-KR" altLang="en-US" dirty="0" smtClean="0">
                <a:latin typeface="MS UI Gothic" pitchFamily="34" charset="-128"/>
              </a:rPr>
              <a:t> </a:t>
            </a:r>
            <a:r>
              <a:rPr lang="ja-JP" altLang="en-US" dirty="0" smtClean="0">
                <a:latin typeface="MS UI Gothic" pitchFamily="34" charset="-128"/>
                <a:ea typeface="MS UI Gothic" pitchFamily="34" charset="-128"/>
              </a:rPr>
              <a:t>及び多様な形状を加工可能な小型の精密円筒研磨機。</a:t>
            </a:r>
            <a:endParaRPr lang="ko-KR" altLang="en-US" dirty="0">
              <a:latin typeface="MS UI Gothic" pitchFamily="34" charset="-128"/>
            </a:endParaRPr>
          </a:p>
        </p:txBody>
      </p:sp>
      <p:sp>
        <p:nvSpPr>
          <p:cNvPr id="16" name="TextBox 15"/>
          <p:cNvSpPr txBox="1"/>
          <p:nvPr/>
        </p:nvSpPr>
        <p:spPr>
          <a:xfrm>
            <a:off x="237947" y="6336948"/>
            <a:ext cx="2617722" cy="307777"/>
          </a:xfrm>
          <a:prstGeom prst="rect">
            <a:avLst/>
          </a:prstGeom>
          <a:noFill/>
        </p:spPr>
        <p:txBody>
          <a:bodyPr wrap="square" rtlCol="0">
            <a:spAutoFit/>
          </a:bodyPr>
          <a:lstStyle/>
          <a:p>
            <a:pPr algn="ctr"/>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sp>
        <p:nvSpPr>
          <p:cNvPr id="17" name="직사각형 16"/>
          <p:cNvSpPr/>
          <p:nvPr/>
        </p:nvSpPr>
        <p:spPr>
          <a:xfrm>
            <a:off x="3097709" y="4437112"/>
            <a:ext cx="2881390" cy="2232247"/>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8" name="TextBox 17"/>
          <p:cNvSpPr txBox="1"/>
          <p:nvPr/>
        </p:nvSpPr>
        <p:spPr>
          <a:xfrm>
            <a:off x="3097708" y="4509120"/>
            <a:ext cx="2881391" cy="1061829"/>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pPr>
              <a:lnSpc>
                <a:spcPct val="150000"/>
              </a:lnSpc>
            </a:pPr>
            <a:r>
              <a:rPr lang="en-US" altLang="ko-KR" dirty="0" smtClean="0">
                <a:latin typeface="MS UI Gothic" pitchFamily="34" charset="-128"/>
                <a:ea typeface="MS UI Gothic" pitchFamily="34" charset="-128"/>
              </a:rPr>
              <a:t>0.0001</a:t>
            </a:r>
            <a:r>
              <a:rPr lang="ko-KR" altLang="en-US" dirty="0" smtClean="0">
                <a:latin typeface="MS UI Gothic" pitchFamily="34" charset="-128"/>
                <a:ea typeface="MS UI Gothic" pitchFamily="34" charset="-128"/>
              </a:rPr>
              <a:t>㎜</a:t>
            </a:r>
            <a:r>
              <a:rPr lang="en-US" altLang="ko-KR" dirty="0" smtClean="0">
                <a:latin typeface="MS UI Gothic" pitchFamily="34" charset="-128"/>
                <a:ea typeface="MS UI Gothic" pitchFamily="34" charset="-128"/>
              </a:rPr>
              <a:t> </a:t>
            </a:r>
            <a:r>
              <a:rPr lang="ja-JP" altLang="en-US" dirty="0" smtClean="0">
                <a:latin typeface="MS UI Gothic" pitchFamily="34" charset="-128"/>
                <a:ea typeface="MS UI Gothic" pitchFamily="34" charset="-128"/>
              </a:rPr>
              <a:t>単位の角度が制御可能なインデックスマシン。</a:t>
            </a:r>
            <a:endParaRPr lang="ko-KR" altLang="en-US" dirty="0">
              <a:latin typeface="MS UI Gothic" pitchFamily="34" charset="-128"/>
            </a:endParaRPr>
          </a:p>
          <a:p>
            <a:pPr>
              <a:lnSpc>
                <a:spcPct val="150000"/>
              </a:lnSpc>
            </a:pPr>
            <a:r>
              <a:rPr lang="ja-JP" altLang="en-US" dirty="0" smtClean="0">
                <a:latin typeface="MS UI Gothic" pitchFamily="34" charset="-128"/>
                <a:ea typeface="MS UI Gothic" pitchFamily="34" charset="-128"/>
              </a:rPr>
              <a:t>精密ギアの加工及び</a:t>
            </a:r>
            <a:r>
              <a:rPr lang="ko-KR" altLang="en-US" dirty="0" smtClean="0">
                <a:latin typeface="MS UI Gothic" pitchFamily="34" charset="-128"/>
              </a:rPr>
              <a:t> </a:t>
            </a:r>
            <a:r>
              <a:rPr lang="ja-JP" altLang="en-US" dirty="0" smtClean="0">
                <a:latin typeface="MS UI Gothic" pitchFamily="34" charset="-128"/>
                <a:ea typeface="MS UI Gothic" pitchFamily="34" charset="-128"/>
              </a:rPr>
              <a:t>Ｐ</a:t>
            </a:r>
            <a:r>
              <a:rPr lang="en-US" altLang="ko-KR" dirty="0" smtClean="0">
                <a:latin typeface="MS UI Gothic" pitchFamily="34" charset="-128"/>
                <a:ea typeface="MS UI Gothic" pitchFamily="34" charset="-128"/>
              </a:rPr>
              <a:t>itch</a:t>
            </a:r>
            <a:r>
              <a:rPr lang="ja-JP" altLang="en-US" dirty="0" smtClean="0">
                <a:latin typeface="MS UI Gothic" pitchFamily="34" charset="-128"/>
                <a:ea typeface="MS UI Gothic" pitchFamily="34" charset="-128"/>
              </a:rPr>
              <a:t>加工。</a:t>
            </a:r>
            <a:endParaRPr lang="ko-KR" altLang="en-US" dirty="0">
              <a:latin typeface="MS UI Gothic" pitchFamily="34" charset="-128"/>
            </a:endParaRPr>
          </a:p>
        </p:txBody>
      </p:sp>
      <p:sp>
        <p:nvSpPr>
          <p:cNvPr id="19" name="직사각형 18"/>
          <p:cNvSpPr/>
          <p:nvPr/>
        </p:nvSpPr>
        <p:spPr>
          <a:xfrm>
            <a:off x="6104263" y="4437112"/>
            <a:ext cx="2881390" cy="2232247"/>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20" name="TextBox 19"/>
          <p:cNvSpPr txBox="1"/>
          <p:nvPr/>
        </p:nvSpPr>
        <p:spPr>
          <a:xfrm>
            <a:off x="6104262" y="4509120"/>
            <a:ext cx="2881391" cy="1708160"/>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pPr>
              <a:lnSpc>
                <a:spcPct val="150000"/>
              </a:lnSpc>
            </a:pPr>
            <a:r>
              <a:rPr lang="ja-JP" altLang="en-US" dirty="0" smtClean="0">
                <a:latin typeface="MS UI Gothic" pitchFamily="34" charset="-128"/>
                <a:ea typeface="MS UI Gothic" pitchFamily="34" charset="-128"/>
              </a:rPr>
              <a:t>レギュルリティングロールを利用したワークセッティングで正確な震源度の算出可能。</a:t>
            </a:r>
            <a:endParaRPr lang="ko-KR" altLang="en-US" dirty="0">
              <a:latin typeface="MS UI Gothic" pitchFamily="34" charset="-128"/>
            </a:endParaRPr>
          </a:p>
          <a:p>
            <a:pPr>
              <a:lnSpc>
                <a:spcPct val="150000"/>
              </a:lnSpc>
            </a:pPr>
            <a:r>
              <a:rPr lang="ja-JP" altLang="en-US" dirty="0" smtClean="0">
                <a:latin typeface="MS UI Gothic" pitchFamily="34" charset="-128"/>
                <a:ea typeface="MS UI Gothic" pitchFamily="34" charset="-128"/>
              </a:rPr>
              <a:t>ピアジング</a:t>
            </a:r>
            <a:r>
              <a:rPr lang="ko-KR" altLang="en-US" dirty="0" smtClean="0">
                <a:latin typeface="MS UI Gothic" pitchFamily="34" charset="-128"/>
              </a:rPr>
              <a:t> </a:t>
            </a:r>
            <a:r>
              <a:rPr lang="ja-JP" altLang="en-US" dirty="0" smtClean="0">
                <a:latin typeface="MS UI Gothic" pitchFamily="34" charset="-128"/>
                <a:ea typeface="MS UI Gothic" pitchFamily="34" charset="-128"/>
              </a:rPr>
              <a:t>パンチ及び精密ピンの</a:t>
            </a:r>
            <a:endParaRPr lang="en-US" altLang="ja-JP" dirty="0" smtClean="0">
              <a:latin typeface="MS UI Gothic" pitchFamily="34" charset="-128"/>
              <a:ea typeface="MS UI Gothic" pitchFamily="34" charset="-128"/>
            </a:endParaRPr>
          </a:p>
          <a:p>
            <a:pPr>
              <a:lnSpc>
                <a:spcPct val="150000"/>
              </a:lnSpc>
              <a:buNone/>
            </a:pPr>
            <a:r>
              <a:rPr lang="ja-JP" altLang="en-US" dirty="0" smtClean="0">
                <a:latin typeface="MS UI Gothic" pitchFamily="34" charset="-128"/>
                <a:ea typeface="MS UI Gothic" pitchFamily="34" charset="-128"/>
              </a:rPr>
              <a:t>　　　ランド区間の加工。</a:t>
            </a:r>
            <a:endParaRPr lang="ko-KR" altLang="en-US" dirty="0">
              <a:latin typeface="MS UI Gothic" pitchFamily="34" charset="-128"/>
            </a:endParaRPr>
          </a:p>
        </p:txBody>
      </p:sp>
      <p:sp>
        <p:nvSpPr>
          <p:cNvPr id="21" name="TextBox 20"/>
          <p:cNvSpPr txBox="1"/>
          <p:nvPr/>
        </p:nvSpPr>
        <p:spPr>
          <a:xfrm>
            <a:off x="3229542" y="6361583"/>
            <a:ext cx="2617722" cy="307777"/>
          </a:xfrm>
          <a:prstGeom prst="rect">
            <a:avLst/>
          </a:prstGeom>
          <a:noFill/>
        </p:spPr>
        <p:txBody>
          <a:bodyPr wrap="square" rtlCol="0">
            <a:spAutoFit/>
          </a:bodyPr>
          <a:lstStyle/>
          <a:p>
            <a:pPr algn="ctr"/>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sp>
        <p:nvSpPr>
          <p:cNvPr id="22" name="TextBox 21"/>
          <p:cNvSpPr txBox="1"/>
          <p:nvPr/>
        </p:nvSpPr>
        <p:spPr>
          <a:xfrm>
            <a:off x="6228184" y="6361583"/>
            <a:ext cx="2617722" cy="307777"/>
          </a:xfrm>
          <a:prstGeom prst="rect">
            <a:avLst/>
          </a:prstGeom>
          <a:noFill/>
        </p:spPr>
        <p:txBody>
          <a:bodyPr wrap="square" rtlCol="0">
            <a:spAutoFit/>
          </a:bodyPr>
          <a:lstStyle/>
          <a:p>
            <a:pPr algn="ctr"/>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sp>
        <p:nvSpPr>
          <p:cNvPr id="23" name="제목 1"/>
          <p:cNvSpPr>
            <a:spLocks noGrp="1"/>
          </p:cNvSpPr>
          <p:nvPr>
            <p:ph type="ctrTitle"/>
          </p:nvPr>
        </p:nvSpPr>
        <p:spPr>
          <a:xfrm>
            <a:off x="539552" y="188641"/>
            <a:ext cx="8353623" cy="503510"/>
          </a:xfrm>
        </p:spPr>
        <p:txBody>
          <a:bodyPr/>
          <a:lstStyle/>
          <a:p>
            <a:r>
              <a:rPr lang="ja-JP" dirty="0">
                <a:latin typeface="MS UI Gothic" pitchFamily="34" charset="-128"/>
                <a:ea typeface="MS UI Gothic" pitchFamily="34" charset="-128"/>
              </a:rPr>
              <a:t>設備紹介</a:t>
            </a:r>
            <a:endParaRPr lang="ko-KR" altLang="en-US" dirty="0">
              <a:latin typeface="MS UI Gothic" pitchFamily="34" charset="-128"/>
            </a:endParaRPr>
          </a:p>
        </p:txBody>
      </p:sp>
    </p:spTree>
    <p:extLst>
      <p:ext uri="{BB962C8B-B14F-4D97-AF65-F5344CB8AC3E}">
        <p14:creationId xmlns:p14="http://schemas.microsoft.com/office/powerpoint/2010/main" xmlns="" val="34451266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730867" y="1338868"/>
            <a:ext cx="4032448" cy="3024336"/>
          </a:xfrm>
          <a:prstGeom prst="rect">
            <a:avLst/>
          </a:prstGeom>
        </p:spPr>
      </p:pic>
      <p:sp>
        <p:nvSpPr>
          <p:cNvPr id="7" name="직사각형 6"/>
          <p:cNvSpPr/>
          <p:nvPr/>
        </p:nvSpPr>
        <p:spPr>
          <a:xfrm>
            <a:off x="179513" y="846402"/>
            <a:ext cx="4320479" cy="3878742"/>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8" name="모서리가 둥근 직사각형 26"/>
          <p:cNvSpPr>
            <a:spLocks noChangeArrowheads="1"/>
          </p:cNvSpPr>
          <p:nvPr/>
        </p:nvSpPr>
        <p:spPr bwMode="auto">
          <a:xfrm>
            <a:off x="179511" y="836712"/>
            <a:ext cx="4320481"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ja-JP" altLang="en-US" sz="1400" b="1" dirty="0" smtClean="0">
                <a:solidFill>
                  <a:schemeClr val="bg1"/>
                </a:solidFill>
                <a:latin typeface="MS UI Gothic" pitchFamily="34" charset="-128"/>
                <a:ea typeface="MS UI Gothic" pitchFamily="34" charset="-128"/>
              </a:rPr>
              <a:t>成形　研磨機</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a:solidFill>
                  <a:schemeClr val="bg1"/>
                </a:solidFill>
                <a:latin typeface="MS UI Gothic" pitchFamily="34" charset="-128"/>
                <a:ea typeface="MS UI Gothic" pitchFamily="34" charset="-128"/>
              </a:rPr>
              <a:t>HCG-450M </a:t>
            </a:r>
          </a:p>
        </p:txBody>
      </p:sp>
      <p:sp>
        <p:nvSpPr>
          <p:cNvPr id="9" name="직사각형 8"/>
          <p:cNvSpPr/>
          <p:nvPr/>
        </p:nvSpPr>
        <p:spPr>
          <a:xfrm>
            <a:off x="4579002" y="846402"/>
            <a:ext cx="4320479" cy="3878742"/>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0" name="모서리가 둥근 직사각형 26"/>
          <p:cNvSpPr>
            <a:spLocks noChangeArrowheads="1"/>
          </p:cNvSpPr>
          <p:nvPr/>
        </p:nvSpPr>
        <p:spPr bwMode="auto">
          <a:xfrm>
            <a:off x="4579002" y="836710"/>
            <a:ext cx="4320480"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en-US" altLang="ko-KR" sz="1400" b="1" dirty="0">
                <a:solidFill>
                  <a:schemeClr val="bg1"/>
                </a:solidFill>
                <a:latin typeface="MS UI Gothic" pitchFamily="34" charset="-128"/>
                <a:ea typeface="MS UI Gothic" pitchFamily="34" charset="-128"/>
              </a:rPr>
              <a:t>Unison </a:t>
            </a:r>
            <a:r>
              <a:rPr lang="en-US" altLang="ko-KR" sz="1400" b="1" dirty="0" smtClean="0">
                <a:solidFill>
                  <a:schemeClr val="bg1"/>
                </a:solidFill>
                <a:latin typeface="MS UI Gothic" pitchFamily="34" charset="-128"/>
                <a:ea typeface="MS UI Gothic" pitchFamily="34" charset="-128"/>
              </a:rPr>
              <a:t>Corp </a:t>
            </a:r>
            <a:r>
              <a:rPr lang="en-US" altLang="ko-KR" sz="1400" b="1" dirty="0">
                <a:solidFill>
                  <a:schemeClr val="bg1"/>
                </a:solidFill>
                <a:latin typeface="MS UI Gothic" pitchFamily="34" charset="-128"/>
                <a:ea typeface="MS UI Gothic" pitchFamily="34" charset="-128"/>
              </a:rPr>
              <a:t>DedTru</a:t>
            </a:r>
          </a:p>
        </p:txBody>
      </p:sp>
      <p:sp>
        <p:nvSpPr>
          <p:cNvPr id="11" name="직사각형 10"/>
          <p:cNvSpPr/>
          <p:nvPr/>
        </p:nvSpPr>
        <p:spPr>
          <a:xfrm>
            <a:off x="179511" y="4783766"/>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2" name="TextBox 11"/>
          <p:cNvSpPr txBox="1"/>
          <p:nvPr/>
        </p:nvSpPr>
        <p:spPr>
          <a:xfrm>
            <a:off x="179511" y="4886634"/>
            <a:ext cx="4307716" cy="1061829"/>
          </a:xfrm>
          <a:prstGeom prst="rect">
            <a:avLst/>
          </a:prstGeom>
          <a:noFill/>
        </p:spPr>
        <p:txBody>
          <a:bodyPr wrap="square" rtlCol="0">
            <a:spAutoFit/>
          </a:bodyPr>
          <a:lstStyle>
            <a:defPPr>
              <a:defRPr lang="ko-KR"/>
            </a:defPPr>
            <a:lvl1pPr marL="285750" indent="-285750" fontAlgn="base">
              <a:lnSpc>
                <a:spcPct val="150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ja-JP" altLang="en-US" dirty="0" smtClean="0">
                <a:latin typeface="MS UI Gothic" pitchFamily="34" charset="-128"/>
                <a:ea typeface="MS UI Gothic" pitchFamily="34" charset="-128"/>
              </a:rPr>
              <a:t>精密</a:t>
            </a:r>
            <a:r>
              <a:rPr lang="ko-KR" altLang="en-US" dirty="0" smtClean="0">
                <a:latin typeface="MS UI Gothic" pitchFamily="34" charset="-128"/>
              </a:rPr>
              <a:t> </a:t>
            </a:r>
            <a:r>
              <a:rPr lang="ja-JP" altLang="en-US" dirty="0" smtClean="0">
                <a:latin typeface="MS UI Gothic" pitchFamily="34" charset="-128"/>
                <a:ea typeface="MS UI Gothic" pitchFamily="34" charset="-128"/>
              </a:rPr>
              <a:t>金型部品及び半導体部品の四角作業及び</a:t>
            </a:r>
            <a:r>
              <a:rPr lang="ko-KR" altLang="en-US" dirty="0" smtClean="0">
                <a:latin typeface="MS UI Gothic" pitchFamily="34" charset="-128"/>
              </a:rPr>
              <a:t> </a:t>
            </a:r>
            <a:endParaRPr lang="en-US" altLang="ko-KR" dirty="0" smtClean="0">
              <a:latin typeface="MS UI Gothic" pitchFamily="34" charset="-128"/>
            </a:endParaRPr>
          </a:p>
          <a:p>
            <a:pPr>
              <a:buNone/>
            </a:pPr>
            <a:r>
              <a:rPr lang="ja-JP" altLang="en-US" dirty="0" smtClean="0">
                <a:latin typeface="MS UI Gothic" pitchFamily="34" charset="-128"/>
                <a:ea typeface="MS UI Gothic" pitchFamily="34" charset="-128"/>
              </a:rPr>
              <a:t>　　　多様な成形作業。</a:t>
            </a:r>
            <a:endParaRPr lang="ko-KR" altLang="en-US" dirty="0">
              <a:latin typeface="MS UI Gothic" pitchFamily="34" charset="-128"/>
            </a:endParaRPr>
          </a:p>
          <a:p>
            <a:endParaRPr lang="ko-KR" altLang="en-US" dirty="0">
              <a:latin typeface="MS UI Gothic" pitchFamily="34" charset="-128"/>
            </a:endParaRPr>
          </a:p>
        </p:txBody>
      </p:sp>
      <p:sp>
        <p:nvSpPr>
          <p:cNvPr id="13" name="직사각형 12"/>
          <p:cNvSpPr/>
          <p:nvPr/>
        </p:nvSpPr>
        <p:spPr>
          <a:xfrm>
            <a:off x="4593233" y="4792804"/>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4" name="TextBox 13"/>
          <p:cNvSpPr txBox="1"/>
          <p:nvPr/>
        </p:nvSpPr>
        <p:spPr>
          <a:xfrm>
            <a:off x="4593233" y="4895672"/>
            <a:ext cx="4307716" cy="1384995"/>
          </a:xfrm>
          <a:prstGeom prst="rect">
            <a:avLst/>
          </a:prstGeom>
          <a:noFill/>
        </p:spPr>
        <p:txBody>
          <a:bodyPr wrap="square" rtlCol="0">
            <a:spAutoFit/>
          </a:bodyPr>
          <a:lstStyle>
            <a:defPPr>
              <a:defRPr lang="ko-KR"/>
            </a:defPPr>
            <a:lvl1pPr marL="285750" indent="-285750" fontAlgn="base">
              <a:lnSpc>
                <a:spcPct val="150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ja-JP" altLang="en-US" dirty="0" smtClean="0">
                <a:latin typeface="MS UI Gothic" pitchFamily="34" charset="-128"/>
                <a:ea typeface="MS UI Gothic" pitchFamily="34" charset="-128"/>
              </a:rPr>
              <a:t>レギュルリティングロールを利用した様々なモールド及びプレス金型部品の超精密ピンとピアジング</a:t>
            </a:r>
            <a:r>
              <a:rPr lang="ko-KR" altLang="en-US" dirty="0" smtClean="0">
                <a:latin typeface="MS UI Gothic" pitchFamily="34" charset="-128"/>
              </a:rPr>
              <a:t> </a:t>
            </a:r>
            <a:r>
              <a:rPr lang="ja-JP" altLang="en-US" dirty="0" smtClean="0">
                <a:latin typeface="MS UI Gothic" pitchFamily="34" charset="-128"/>
                <a:ea typeface="MS UI Gothic" pitchFamily="34" charset="-128"/>
              </a:rPr>
              <a:t>パンチ類</a:t>
            </a:r>
            <a:r>
              <a:rPr lang="ko-KR" altLang="en-US" dirty="0" smtClean="0">
                <a:latin typeface="MS UI Gothic" pitchFamily="34" charset="-128"/>
              </a:rPr>
              <a:t> </a:t>
            </a:r>
            <a:r>
              <a:rPr lang="ja-JP" altLang="en-US" dirty="0" smtClean="0">
                <a:latin typeface="MS UI Gothic" pitchFamily="34" charset="-128"/>
                <a:ea typeface="MS UI Gothic" pitchFamily="34" charset="-128"/>
              </a:rPr>
              <a:t>及び</a:t>
            </a:r>
            <a:r>
              <a:rPr lang="ko-KR" altLang="en-US" dirty="0" smtClean="0">
                <a:latin typeface="MS UI Gothic" pitchFamily="34" charset="-128"/>
              </a:rPr>
              <a:t> </a:t>
            </a:r>
            <a:r>
              <a:rPr lang="ja-JP" altLang="en-US" dirty="0" smtClean="0">
                <a:latin typeface="MS UI Gothic" pitchFamily="34" charset="-128"/>
                <a:ea typeface="MS UI Gothic" pitchFamily="34" charset="-128"/>
              </a:rPr>
              <a:t>精密ピン加工可能。</a:t>
            </a:r>
            <a:endParaRPr lang="ko-KR" altLang="en-US" dirty="0">
              <a:latin typeface="MS UI Gothic" pitchFamily="34" charset="-128"/>
            </a:endParaRPr>
          </a:p>
          <a:p>
            <a:endParaRPr lang="ko-KR" altLang="en-US" dirty="0">
              <a:latin typeface="MS UI Gothic" pitchFamily="34" charset="-128"/>
            </a:endParaRPr>
          </a:p>
        </p:txBody>
      </p:sp>
      <p:sp>
        <p:nvSpPr>
          <p:cNvPr id="15" name="TextBox 14"/>
          <p:cNvSpPr txBox="1"/>
          <p:nvPr/>
        </p:nvSpPr>
        <p:spPr>
          <a:xfrm>
            <a:off x="2714612" y="6357958"/>
            <a:ext cx="1625766"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Hyun Chun</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Korea</a:t>
            </a:r>
            <a:endParaRPr lang="ko-KR" altLang="en-US" sz="1400" b="1" dirty="0">
              <a:latin typeface="MS UI Gothic" pitchFamily="34" charset="-128"/>
              <a:ea typeface="새굴림" pitchFamily="18" charset="-127"/>
            </a:endParaRPr>
          </a:p>
        </p:txBody>
      </p:sp>
      <p:sp>
        <p:nvSpPr>
          <p:cNvPr id="16" name="TextBox 15"/>
          <p:cNvSpPr txBox="1"/>
          <p:nvPr/>
        </p:nvSpPr>
        <p:spPr>
          <a:xfrm>
            <a:off x="7295539" y="6361583"/>
            <a:ext cx="1483098"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Unison</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America</a:t>
            </a:r>
            <a:endParaRPr lang="ko-KR" altLang="en-US" sz="1400" b="1" dirty="0">
              <a:latin typeface="MS UI Gothic" pitchFamily="34" charset="-128"/>
              <a:ea typeface="새굴림" pitchFamily="18" charset="-127"/>
            </a:endParaRPr>
          </a:p>
        </p:txBody>
      </p:sp>
      <p:sp>
        <p:nvSpPr>
          <p:cNvPr id="17" name="제목 1"/>
          <p:cNvSpPr>
            <a:spLocks noGrp="1"/>
          </p:cNvSpPr>
          <p:nvPr>
            <p:ph type="ctrTitle"/>
          </p:nvPr>
        </p:nvSpPr>
        <p:spPr>
          <a:xfrm>
            <a:off x="539552" y="188641"/>
            <a:ext cx="8353623" cy="503510"/>
          </a:xfrm>
        </p:spPr>
        <p:txBody>
          <a:bodyPr/>
          <a:lstStyle/>
          <a:p>
            <a:r>
              <a:rPr lang="ja-JP" dirty="0">
                <a:latin typeface="MS UI Gothic" pitchFamily="34" charset="-128"/>
                <a:ea typeface="MS UI Gothic" pitchFamily="34" charset="-128"/>
              </a:rPr>
              <a:t>設備紹介</a:t>
            </a:r>
            <a:endParaRPr lang="ko-KR" altLang="en-US" dirty="0">
              <a:latin typeface="MS UI Gothic" pitchFamily="34" charset="-128"/>
            </a:endParaRPr>
          </a:p>
        </p:txBody>
      </p:sp>
      <p:pic>
        <p:nvPicPr>
          <p:cNvPr id="3075" name="Picture 3" descr="C:\Users\CJ\Desktop\IMG_0566.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6198" y="1338868"/>
            <a:ext cx="4019724" cy="30243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49163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2" cstate="print">
            <a:extLst>
              <a:ext uri="{28A0092B-C50C-407E-A947-70E740481C1C}">
                <a14:useLocalDpi xmlns:a14="http://schemas.microsoft.com/office/drawing/2010/main" xmlns="" val="0"/>
              </a:ext>
            </a:extLst>
          </a:blip>
          <a:srcRect t="37504" b="2489"/>
          <a:stretch/>
        </p:blipFill>
        <p:spPr>
          <a:xfrm>
            <a:off x="3131840" y="1844824"/>
            <a:ext cx="2880000" cy="2304256"/>
          </a:xfrm>
          <a:prstGeom prst="rect">
            <a:avLst/>
          </a:prstGeom>
        </p:spPr>
      </p:pic>
      <p:pic>
        <p:nvPicPr>
          <p:cNvPr id="5" name="그림 4"/>
          <p:cNvPicPr>
            <a:picLocks noChangeAspect="1"/>
          </p:cNvPicPr>
          <p:nvPr/>
        </p:nvPicPr>
        <p:blipFill rotWithShape="1">
          <a:blip r:embed="rId3" cstate="print">
            <a:extLst>
              <a:ext uri="{28A0092B-C50C-407E-A947-70E740481C1C}">
                <a14:useLocalDpi xmlns:a14="http://schemas.microsoft.com/office/drawing/2010/main" xmlns="" val="0"/>
              </a:ext>
            </a:extLst>
          </a:blip>
          <a:srcRect t="5280" b="8662"/>
          <a:stretch/>
        </p:blipFill>
        <p:spPr>
          <a:xfrm>
            <a:off x="6156176" y="1844824"/>
            <a:ext cx="2880000" cy="2592288"/>
          </a:xfrm>
          <a:prstGeom prst="rect">
            <a:avLst/>
          </a:prstGeom>
        </p:spPr>
      </p:pic>
      <p:pic>
        <p:nvPicPr>
          <p:cNvPr id="6" name="그림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6113" y="1844824"/>
            <a:ext cx="2880000" cy="1564412"/>
          </a:xfrm>
          <a:prstGeom prst="rect">
            <a:avLst/>
          </a:prstGeom>
        </p:spPr>
      </p:pic>
      <p:sp>
        <p:nvSpPr>
          <p:cNvPr id="8" name="모서리가 둥근 직사각형 26"/>
          <p:cNvSpPr>
            <a:spLocks noChangeArrowheads="1"/>
          </p:cNvSpPr>
          <p:nvPr/>
        </p:nvSpPr>
        <p:spPr bwMode="auto">
          <a:xfrm>
            <a:off x="106113" y="983690"/>
            <a:ext cx="2881392" cy="501094"/>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ja-JP" altLang="en-US" sz="1400" b="1" dirty="0" smtClean="0">
                <a:solidFill>
                  <a:schemeClr val="bg1"/>
                </a:solidFill>
                <a:latin typeface="MS UI Gothic" pitchFamily="34" charset="-128"/>
                <a:ea typeface="MS UI Gothic" pitchFamily="34" charset="-128"/>
              </a:rPr>
              <a:t>旋盤</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a:solidFill>
                  <a:schemeClr val="bg1"/>
                </a:solidFill>
                <a:latin typeface="MS UI Gothic" pitchFamily="34" charset="-128"/>
                <a:ea typeface="MS UI Gothic" pitchFamily="34" charset="-128"/>
              </a:rPr>
              <a:t>TONGIL TIPL-410 </a:t>
            </a:r>
            <a:r>
              <a:rPr lang="en-US" altLang="ko-KR" sz="1400" b="1" dirty="0" smtClean="0">
                <a:solidFill>
                  <a:schemeClr val="bg1"/>
                </a:solidFill>
                <a:latin typeface="MS UI Gothic" pitchFamily="34" charset="-128"/>
                <a:ea typeface="MS UI Gothic" pitchFamily="34" charset="-128"/>
              </a:rPr>
              <a:t/>
            </a:r>
            <a:br>
              <a:rPr lang="en-US" altLang="ko-KR" sz="1400" b="1" dirty="0" smtClean="0">
                <a:solidFill>
                  <a:schemeClr val="bg1"/>
                </a:solidFill>
                <a:latin typeface="MS UI Gothic" pitchFamily="34" charset="-128"/>
                <a:ea typeface="MS UI Gothic" pitchFamily="34" charset="-128"/>
              </a:rPr>
            </a:br>
            <a:r>
              <a:rPr lang="ja-JP" altLang="en-US" sz="1400" b="1" dirty="0" smtClean="0">
                <a:solidFill>
                  <a:schemeClr val="bg1"/>
                </a:solidFill>
                <a:latin typeface="MS UI Gothic" pitchFamily="34" charset="-128"/>
                <a:ea typeface="MS UI Gothic" pitchFamily="34" charset="-128"/>
              </a:rPr>
              <a:t>ミーリング</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a:solidFill>
                  <a:schemeClr val="bg1"/>
                </a:solidFill>
                <a:latin typeface="MS UI Gothic" pitchFamily="34" charset="-128"/>
                <a:ea typeface="MS UI Gothic" pitchFamily="34" charset="-128"/>
              </a:rPr>
              <a:t>WHACHEON HMT-1100</a:t>
            </a:r>
          </a:p>
        </p:txBody>
      </p:sp>
      <p:sp>
        <p:nvSpPr>
          <p:cNvPr id="9" name="모서리가 둥근 직사각형 26"/>
          <p:cNvSpPr>
            <a:spLocks noChangeArrowheads="1"/>
          </p:cNvSpPr>
          <p:nvPr/>
        </p:nvSpPr>
        <p:spPr bwMode="auto">
          <a:xfrm>
            <a:off x="3103541" y="983690"/>
            <a:ext cx="2881392" cy="501094"/>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en-US" altLang="ko-KR" sz="1400" b="1" dirty="0">
                <a:solidFill>
                  <a:schemeClr val="bg1"/>
                </a:solidFill>
                <a:latin typeface="MS UI Gothic" pitchFamily="34" charset="-128"/>
                <a:ea typeface="MS UI Gothic" pitchFamily="34" charset="-128"/>
              </a:rPr>
              <a:t>TONGIL TGU-32 </a:t>
            </a:r>
            <a:r>
              <a:rPr lang="ja-JP" altLang="en-US" sz="1400" b="1" dirty="0" smtClean="0">
                <a:solidFill>
                  <a:schemeClr val="bg1"/>
                </a:solidFill>
                <a:latin typeface="MS UI Gothic" pitchFamily="34" charset="-128"/>
                <a:ea typeface="MS UI Gothic" pitchFamily="34" charset="-128"/>
              </a:rPr>
              <a:t>円筒研削機</a:t>
            </a:r>
            <a:endParaRPr lang="ko-KR" altLang="en-US" sz="1400" b="1" dirty="0">
              <a:solidFill>
                <a:schemeClr val="bg1"/>
              </a:solidFill>
              <a:latin typeface="MS UI Gothic" pitchFamily="34" charset="-128"/>
              <a:ea typeface="맑은 고딕" panose="020B0503020000020004" pitchFamily="50" charset="-127"/>
            </a:endParaRPr>
          </a:p>
        </p:txBody>
      </p:sp>
      <p:sp>
        <p:nvSpPr>
          <p:cNvPr id="10" name="모서리가 둥근 직사각형 26"/>
          <p:cNvSpPr>
            <a:spLocks noChangeArrowheads="1"/>
          </p:cNvSpPr>
          <p:nvPr/>
        </p:nvSpPr>
        <p:spPr bwMode="auto">
          <a:xfrm>
            <a:off x="6099578" y="983690"/>
            <a:ext cx="2881392" cy="501094"/>
          </a:xfrm>
          <a:prstGeom prst="roundRect">
            <a:avLst>
              <a:gd name="adj" fmla="val 8287"/>
            </a:avLst>
          </a:prstGeom>
          <a:solidFill>
            <a:schemeClr val="accent3">
              <a:lumMod val="75000"/>
            </a:schemeClr>
          </a:solidFill>
          <a:ln w="9525">
            <a:noFill/>
            <a:miter lim="800000"/>
            <a:headEnd/>
            <a:tailEnd/>
          </a:ln>
        </p:spPr>
        <p:txBody>
          <a:bodyPr lIns="126000" anchor="ctr"/>
          <a:lstStyle/>
          <a:p>
            <a:pPr algn="ctr" fontAlgn="base"/>
            <a:r>
              <a:rPr lang="en-US" altLang="ko-KR" sz="1400" b="1" dirty="0">
                <a:solidFill>
                  <a:schemeClr val="bg1"/>
                </a:solidFill>
                <a:latin typeface="MS UI Gothic" pitchFamily="34" charset="-128"/>
                <a:ea typeface="MS UI Gothic" pitchFamily="34" charset="-128"/>
              </a:rPr>
              <a:t>GMECCA GM-32H </a:t>
            </a:r>
            <a:r>
              <a:rPr lang="en-US" altLang="ko-KR" sz="1400" b="1" dirty="0" smtClean="0">
                <a:solidFill>
                  <a:schemeClr val="bg1"/>
                </a:solidFill>
                <a:latin typeface="MS UI Gothic" pitchFamily="34" charset="-128"/>
                <a:ea typeface="MS UI Gothic" pitchFamily="34" charset="-128"/>
              </a:rPr>
              <a:t>2011</a:t>
            </a:r>
          </a:p>
          <a:p>
            <a:pPr algn="ctr" fontAlgn="base"/>
            <a:r>
              <a:rPr lang="ja-JP" altLang="en-US" sz="1400" b="1" dirty="0" smtClean="0">
                <a:solidFill>
                  <a:schemeClr val="bg1"/>
                </a:solidFill>
                <a:latin typeface="MS UI Gothic" pitchFamily="34" charset="-128"/>
                <a:ea typeface="MS UI Gothic" pitchFamily="34" charset="-128"/>
              </a:rPr>
              <a:t>円筒研削機円筒研削機</a:t>
            </a:r>
            <a:endParaRPr lang="ko-KR" altLang="en-US" sz="1400" b="1" dirty="0">
              <a:solidFill>
                <a:schemeClr val="bg1"/>
              </a:solidFill>
              <a:latin typeface="MS UI Gothic" pitchFamily="34" charset="-128"/>
              <a:ea typeface="맑은 고딕" panose="020B0503020000020004" pitchFamily="50" charset="-127"/>
            </a:endParaRPr>
          </a:p>
        </p:txBody>
      </p:sp>
      <p:sp>
        <p:nvSpPr>
          <p:cNvPr id="11" name="직사각형 10"/>
          <p:cNvSpPr/>
          <p:nvPr/>
        </p:nvSpPr>
        <p:spPr>
          <a:xfrm>
            <a:off x="106114" y="4797152"/>
            <a:ext cx="2881390" cy="1872207"/>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2" name="TextBox 11"/>
          <p:cNvSpPr txBox="1"/>
          <p:nvPr/>
        </p:nvSpPr>
        <p:spPr>
          <a:xfrm>
            <a:off x="106113" y="4933166"/>
            <a:ext cx="2881391" cy="593945"/>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ja-JP" altLang="en-US" dirty="0" smtClean="0">
                <a:latin typeface="MS UI Gothic" pitchFamily="34" charset="-128"/>
                <a:ea typeface="MS UI Gothic" pitchFamily="34" charset="-128"/>
              </a:rPr>
              <a:t>金型部品の一番</a:t>
            </a:r>
            <a:r>
              <a:rPr lang="ko-KR" altLang="en-US" dirty="0" smtClean="0">
                <a:latin typeface="MS UI Gothic" pitchFamily="34" charset="-128"/>
              </a:rPr>
              <a:t> </a:t>
            </a:r>
            <a:r>
              <a:rPr lang="ja-JP" altLang="en-US" dirty="0" smtClean="0">
                <a:latin typeface="MS UI Gothic" pitchFamily="34" charset="-128"/>
                <a:ea typeface="MS UI Gothic" pitchFamily="34" charset="-128"/>
              </a:rPr>
              <a:t>基本段階である旋盤及びミーリング加工可能。</a:t>
            </a:r>
            <a:endParaRPr lang="ko-KR" altLang="en-US" dirty="0">
              <a:latin typeface="MS UI Gothic" pitchFamily="34" charset="-128"/>
            </a:endParaRPr>
          </a:p>
        </p:txBody>
      </p:sp>
      <p:sp>
        <p:nvSpPr>
          <p:cNvPr id="14" name="직사각형 13"/>
          <p:cNvSpPr/>
          <p:nvPr/>
        </p:nvSpPr>
        <p:spPr>
          <a:xfrm>
            <a:off x="3097709" y="4797152"/>
            <a:ext cx="2881390" cy="1872207"/>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5" name="TextBox 14"/>
          <p:cNvSpPr txBox="1"/>
          <p:nvPr/>
        </p:nvSpPr>
        <p:spPr>
          <a:xfrm>
            <a:off x="3097708" y="4933166"/>
            <a:ext cx="2881391" cy="630942"/>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ja-JP" altLang="en-US" dirty="0" smtClean="0">
                <a:latin typeface="MS UI Gothic" pitchFamily="34" charset="-128"/>
                <a:ea typeface="MS UI Gothic" pitchFamily="34" charset="-128"/>
              </a:rPr>
              <a:t>長い</a:t>
            </a:r>
            <a:r>
              <a:rPr lang="ja-JP" altLang="en-US" dirty="0">
                <a:latin typeface="MS UI Gothic" pitchFamily="34" charset="-128"/>
                <a:ea typeface="MS UI Gothic" pitchFamily="34" charset="-128"/>
              </a:rPr>
              <a:t>区</a:t>
            </a:r>
            <a:r>
              <a:rPr lang="ja-JP" altLang="en-US" dirty="0" smtClean="0">
                <a:latin typeface="MS UI Gothic" pitchFamily="34" charset="-128"/>
                <a:ea typeface="MS UI Gothic" pitchFamily="34" charset="-128"/>
              </a:rPr>
              <a:t>間の円形研削物の研削を加工する多用途の研磨装置。</a:t>
            </a:r>
            <a:endParaRPr lang="ko-KR" altLang="en-US" dirty="0">
              <a:latin typeface="MS UI Gothic" pitchFamily="34" charset="-128"/>
            </a:endParaRPr>
          </a:p>
        </p:txBody>
      </p:sp>
      <p:sp>
        <p:nvSpPr>
          <p:cNvPr id="16" name="직사각형 15"/>
          <p:cNvSpPr/>
          <p:nvPr/>
        </p:nvSpPr>
        <p:spPr>
          <a:xfrm>
            <a:off x="6104263" y="4797152"/>
            <a:ext cx="2881390" cy="1872207"/>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7" name="TextBox 16"/>
          <p:cNvSpPr txBox="1"/>
          <p:nvPr/>
        </p:nvSpPr>
        <p:spPr>
          <a:xfrm>
            <a:off x="6104262" y="4933166"/>
            <a:ext cx="2881391" cy="863250"/>
          </a:xfrm>
          <a:prstGeom prst="rect">
            <a:avLst/>
          </a:prstGeom>
          <a:noFill/>
        </p:spPr>
        <p:txBody>
          <a:bodyPr wrap="square" rtlCol="0">
            <a:spAutoFit/>
          </a:bodyPr>
          <a:lstStyle>
            <a:defPPr>
              <a:defRPr lang="ko-KR"/>
            </a:defPPr>
            <a:lvl1pPr marL="285750" indent="-285750" fontAlgn="base">
              <a:lnSpc>
                <a:spcPct val="125000"/>
              </a:lnSpc>
              <a:buFont typeface="Arial" panose="020B0604020202020204" pitchFamily="34" charset="0"/>
              <a:buChar char="•"/>
              <a:defRPr sz="1400">
                <a:latin typeface="맑은 고딕" panose="020B0503020000020004" pitchFamily="50" charset="-127"/>
                <a:ea typeface="맑은 고딕" panose="020B0503020000020004" pitchFamily="50" charset="-127"/>
              </a:defRPr>
            </a:lvl1pPr>
          </a:lstStyle>
          <a:p>
            <a:r>
              <a:rPr lang="ja-JP" altLang="en-US" dirty="0" smtClean="0">
                <a:latin typeface="MS UI Gothic" pitchFamily="34" charset="-128"/>
                <a:ea typeface="MS UI Gothic" pitchFamily="34" charset="-128"/>
              </a:rPr>
              <a:t>精密で短い区間での円形研削物の研削する為の装置。</a:t>
            </a:r>
            <a:endParaRPr lang="ko-KR" altLang="en-US" dirty="0">
              <a:latin typeface="MS UI Gothic" pitchFamily="34" charset="-128"/>
            </a:endParaRPr>
          </a:p>
          <a:p>
            <a:r>
              <a:rPr lang="ja-JP" altLang="en-US" dirty="0" smtClean="0">
                <a:latin typeface="MS UI Gothic" pitchFamily="34" charset="-128"/>
                <a:ea typeface="MS UI Gothic" pitchFamily="34" charset="-128"/>
              </a:rPr>
              <a:t>より正確なＴ</a:t>
            </a:r>
            <a:r>
              <a:rPr lang="en-US" altLang="ko-KR" dirty="0" err="1" smtClean="0">
                <a:latin typeface="MS UI Gothic" pitchFamily="34" charset="-128"/>
                <a:ea typeface="MS UI Gothic" pitchFamily="34" charset="-128"/>
              </a:rPr>
              <a:t>aper</a:t>
            </a:r>
            <a:r>
              <a:rPr lang="ja-JP" altLang="en-US" dirty="0" smtClean="0">
                <a:latin typeface="MS UI Gothic" pitchFamily="34" charset="-128"/>
                <a:ea typeface="MS UI Gothic" pitchFamily="34" charset="-128"/>
              </a:rPr>
              <a:t>加工可能。</a:t>
            </a:r>
            <a:endParaRPr lang="ko-KR" altLang="en-US" dirty="0">
              <a:latin typeface="MS UI Gothic" pitchFamily="34" charset="-128"/>
            </a:endParaRPr>
          </a:p>
        </p:txBody>
      </p:sp>
      <p:sp>
        <p:nvSpPr>
          <p:cNvPr id="20" name="제목 1"/>
          <p:cNvSpPr>
            <a:spLocks noGrp="1"/>
          </p:cNvSpPr>
          <p:nvPr>
            <p:ph type="ctrTitle"/>
          </p:nvPr>
        </p:nvSpPr>
        <p:spPr>
          <a:xfrm>
            <a:off x="539552" y="188641"/>
            <a:ext cx="8353623" cy="503510"/>
          </a:xfrm>
        </p:spPr>
        <p:txBody>
          <a:bodyPr/>
          <a:lstStyle/>
          <a:p>
            <a:r>
              <a:rPr lang="ja-JP" dirty="0">
                <a:latin typeface="MS UI Gothic" pitchFamily="34" charset="-128"/>
                <a:ea typeface="MS UI Gothic" pitchFamily="34" charset="-128"/>
              </a:rPr>
              <a:t>設備紹介</a:t>
            </a:r>
            <a:endParaRPr lang="ko-KR" altLang="en-US" dirty="0">
              <a:latin typeface="MS UI Gothic" pitchFamily="34" charset="-128"/>
            </a:endParaRPr>
          </a:p>
        </p:txBody>
      </p:sp>
      <p:sp>
        <p:nvSpPr>
          <p:cNvPr id="18" name="TextBox 17"/>
          <p:cNvSpPr txBox="1"/>
          <p:nvPr/>
        </p:nvSpPr>
        <p:spPr>
          <a:xfrm>
            <a:off x="1500166" y="6357958"/>
            <a:ext cx="141577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TONGIL</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Korea</a:t>
            </a:r>
            <a:endParaRPr lang="ko-KR" altLang="en-US" sz="1400" b="1" dirty="0">
              <a:latin typeface="MS UI Gothic" pitchFamily="34" charset="-128"/>
              <a:ea typeface="새굴림" pitchFamily="18" charset="-127"/>
            </a:endParaRPr>
          </a:p>
        </p:txBody>
      </p:sp>
      <p:sp>
        <p:nvSpPr>
          <p:cNvPr id="21" name="TextBox 20"/>
          <p:cNvSpPr txBox="1"/>
          <p:nvPr/>
        </p:nvSpPr>
        <p:spPr>
          <a:xfrm>
            <a:off x="4500562" y="6357958"/>
            <a:ext cx="141577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TONGIL</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Korea</a:t>
            </a:r>
            <a:endParaRPr lang="ko-KR" altLang="en-US" sz="1400" b="1" dirty="0">
              <a:latin typeface="MS UI Gothic" pitchFamily="34" charset="-128"/>
              <a:ea typeface="새굴림" pitchFamily="18" charset="-127"/>
            </a:endParaRPr>
          </a:p>
        </p:txBody>
      </p:sp>
      <p:sp>
        <p:nvSpPr>
          <p:cNvPr id="22" name="TextBox 21"/>
          <p:cNvSpPr txBox="1"/>
          <p:nvPr/>
        </p:nvSpPr>
        <p:spPr>
          <a:xfrm>
            <a:off x="7500958" y="6357958"/>
            <a:ext cx="141577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TONGIL</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Korea</a:t>
            </a:r>
            <a:endParaRPr lang="ko-KR" altLang="en-US" sz="1400" b="1" dirty="0">
              <a:latin typeface="MS UI Gothic" pitchFamily="34" charset="-128"/>
              <a:ea typeface="새굴림" pitchFamily="18" charset="-127"/>
            </a:endParaRPr>
          </a:p>
        </p:txBody>
      </p:sp>
    </p:spTree>
    <p:extLst>
      <p:ext uri="{BB962C8B-B14F-4D97-AF65-F5344CB8AC3E}">
        <p14:creationId xmlns:p14="http://schemas.microsoft.com/office/powerpoint/2010/main" xmlns="" val="3045730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텍스트 개체 틀 1"/>
          <p:cNvSpPr>
            <a:spLocks noGrp="1"/>
          </p:cNvSpPr>
          <p:nvPr>
            <p:ph type="body" idx="1"/>
          </p:nvPr>
        </p:nvSpPr>
        <p:spPr/>
        <p:txBody>
          <a:bodyPr/>
          <a:lstStyle/>
          <a:p>
            <a:r>
              <a:rPr lang="en-US" altLang="ko-KR" b="0" dirty="0" smtClean="0">
                <a:latin typeface="MS UI Gothic" pitchFamily="34" charset="-128"/>
                <a:ea typeface="MS UI Gothic" pitchFamily="34" charset="-128"/>
              </a:rPr>
              <a:t>Part III</a:t>
            </a:r>
            <a:endParaRPr lang="ko-KR" altLang="en-US" b="0" dirty="0">
              <a:latin typeface="MS UI Gothic" pitchFamily="34" charset="-128"/>
            </a:endParaRPr>
          </a:p>
        </p:txBody>
      </p:sp>
      <p:sp>
        <p:nvSpPr>
          <p:cNvPr id="3" name="텍스트 개체 틀 2"/>
          <p:cNvSpPr>
            <a:spLocks noGrp="1"/>
          </p:cNvSpPr>
          <p:nvPr>
            <p:ph type="body" idx="10"/>
          </p:nvPr>
        </p:nvSpPr>
        <p:spPr/>
        <p:txBody>
          <a:bodyPr/>
          <a:lstStyle/>
          <a:p>
            <a:r>
              <a:rPr lang="ja-JP" altLang="en-US" dirty="0" smtClean="0">
                <a:latin typeface="MS UI Gothic" pitchFamily="34" charset="-128"/>
                <a:ea typeface="MS UI Gothic" pitchFamily="34" charset="-128"/>
              </a:rPr>
              <a:t>製品紹介</a:t>
            </a:r>
            <a:endParaRPr lang="ko-KR" altLang="en-US" dirty="0">
              <a:latin typeface="MS UI Gothic" pitchFamily="34" charset="-128"/>
            </a:endParaRPr>
          </a:p>
        </p:txBody>
      </p:sp>
    </p:spTree>
    <p:extLst>
      <p:ext uri="{BB962C8B-B14F-4D97-AF65-F5344CB8AC3E}">
        <p14:creationId xmlns:p14="http://schemas.microsoft.com/office/powerpoint/2010/main" xmlns="" val="3999229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ja-JP" altLang="en-US" dirty="0" smtClean="0">
                <a:latin typeface="MS UI Gothic" pitchFamily="34" charset="-128"/>
                <a:ea typeface="MS UI Gothic" pitchFamily="34" charset="-128"/>
              </a:rPr>
              <a:t>製品紹介</a:t>
            </a:r>
            <a:endParaRPr lang="ko-KR" altLang="en-US" dirty="0">
              <a:latin typeface="MS UI Gothic" pitchFamily="34" charset="-128"/>
            </a:endParaRPr>
          </a:p>
        </p:txBody>
      </p:sp>
      <p:sp>
        <p:nvSpPr>
          <p:cNvPr id="3" name="부제목 2"/>
          <p:cNvSpPr>
            <a:spLocks noGrp="1"/>
          </p:cNvSpPr>
          <p:nvPr>
            <p:ph type="subTitle" idx="1"/>
          </p:nvPr>
        </p:nvSpPr>
        <p:spPr/>
        <p:txBody>
          <a:bodyPr>
            <a:normAutofit/>
          </a:bodyPr>
          <a:lstStyle/>
          <a:p>
            <a:r>
              <a:rPr lang="ja-JP" altLang="en-US" sz="1400" dirty="0" smtClean="0">
                <a:latin typeface="MS UI Gothic" pitchFamily="34" charset="-128"/>
                <a:ea typeface="MS UI Gothic" pitchFamily="34" charset="-128"/>
              </a:rPr>
              <a:t>精密</a:t>
            </a:r>
            <a:r>
              <a:rPr lang="ko-KR" altLang="en-US" sz="1400" dirty="0" smtClean="0">
                <a:latin typeface="MS UI Gothic" pitchFamily="34" charset="-128"/>
              </a:rPr>
              <a:t> </a:t>
            </a:r>
            <a:r>
              <a:rPr lang="en-US" altLang="ko-KR" sz="1400" dirty="0" smtClean="0">
                <a:latin typeface="MS UI Gothic" pitchFamily="34" charset="-128"/>
                <a:ea typeface="MS UI Gothic" pitchFamily="34" charset="-128"/>
              </a:rPr>
              <a:t>Bite</a:t>
            </a:r>
            <a:r>
              <a:rPr lang="ko-KR" altLang="en-US" sz="1400" dirty="0" smtClean="0">
                <a:latin typeface="MS UI Gothic" pitchFamily="34" charset="-128"/>
              </a:rPr>
              <a:t>｜</a:t>
            </a:r>
            <a:r>
              <a:rPr lang="ja-JP" altLang="en-US" sz="1400" dirty="0" smtClean="0">
                <a:latin typeface="MS UI Gothic" pitchFamily="34" charset="-128"/>
                <a:ea typeface="MS UI Gothic" pitchFamily="34" charset="-128"/>
              </a:rPr>
              <a:t>測定</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ゲージ</a:t>
            </a:r>
            <a:r>
              <a:rPr lang="ko-KR" altLang="en-US" sz="1400" dirty="0" smtClean="0">
                <a:latin typeface="MS UI Gothic" pitchFamily="34" charset="-128"/>
              </a:rPr>
              <a:t>｜</a:t>
            </a:r>
            <a:r>
              <a:rPr lang="ja-JP" altLang="en-US" sz="1400" dirty="0" smtClean="0">
                <a:latin typeface="MS UI Gothic" pitchFamily="34" charset="-128"/>
                <a:ea typeface="MS UI Gothic" pitchFamily="34" charset="-128"/>
              </a:rPr>
              <a:t>その他　半導体　部品</a:t>
            </a:r>
            <a:endParaRPr lang="ko-KR" altLang="en-US" sz="1400" dirty="0">
              <a:latin typeface="MS UI Gothic" pitchFamily="34" charset="-128"/>
            </a:endParaRPr>
          </a:p>
        </p:txBody>
      </p:sp>
      <p:pic>
        <p:nvPicPr>
          <p:cNvPr id="4" name="그림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395015" y="3786760"/>
            <a:ext cx="2240000" cy="1785950"/>
          </a:xfrm>
          <a:prstGeom prst="rect">
            <a:avLst/>
          </a:prstGeom>
        </p:spPr>
      </p:pic>
      <p:pic>
        <p:nvPicPr>
          <p:cNvPr id="5" name="그림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699222" y="1841974"/>
            <a:ext cx="2103709" cy="1800000"/>
          </a:xfrm>
          <a:prstGeom prst="rect">
            <a:avLst/>
          </a:prstGeom>
        </p:spPr>
      </p:pic>
      <p:pic>
        <p:nvPicPr>
          <p:cNvPr id="6" name="그림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99794" y="1841974"/>
            <a:ext cx="2706963" cy="1800000"/>
          </a:xfrm>
          <a:prstGeom prst="rect">
            <a:avLst/>
          </a:prstGeom>
        </p:spPr>
      </p:pic>
      <p:pic>
        <p:nvPicPr>
          <p:cNvPr id="8" name="그림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99794" y="3786190"/>
            <a:ext cx="2073669" cy="1800000"/>
          </a:xfrm>
          <a:prstGeom prst="rect">
            <a:avLst/>
          </a:prstGeom>
        </p:spPr>
      </p:pic>
      <p:pic>
        <p:nvPicPr>
          <p:cNvPr id="9" name="그림 8"/>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857488" y="3786190"/>
            <a:ext cx="3200000" cy="1800000"/>
          </a:xfrm>
          <a:prstGeom prst="rect">
            <a:avLst/>
          </a:prstGeom>
        </p:spPr>
      </p:pic>
      <p:pic>
        <p:nvPicPr>
          <p:cNvPr id="10" name="그림 9"/>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195396" y="1849955"/>
            <a:ext cx="2432475" cy="1800000"/>
          </a:xfrm>
          <a:prstGeom prst="rect">
            <a:avLst/>
          </a:prstGeom>
        </p:spPr>
      </p:pic>
    </p:spTree>
    <p:extLst>
      <p:ext uri="{BB962C8B-B14F-4D97-AF65-F5344CB8AC3E}">
        <p14:creationId xmlns:p14="http://schemas.microsoft.com/office/powerpoint/2010/main" xmlns="" val="25957521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ctrTitle"/>
          </p:nvPr>
        </p:nvSpPr>
        <p:spPr>
          <a:xfrm>
            <a:off x="539552" y="188641"/>
            <a:ext cx="8353623" cy="503510"/>
          </a:xfrm>
        </p:spPr>
        <p:txBody>
          <a:bodyPr/>
          <a:lstStyle/>
          <a:p>
            <a:r>
              <a:rPr lang="ja-JP" dirty="0">
                <a:latin typeface="MS UI Gothic" pitchFamily="34" charset="-128"/>
                <a:ea typeface="MS UI Gothic" pitchFamily="34" charset="-128"/>
              </a:rPr>
              <a:t>製品紹介</a:t>
            </a:r>
            <a:endParaRPr lang="ko-KR" altLang="en-US" dirty="0">
              <a:latin typeface="MS UI Gothic" pitchFamily="34" charset="-128"/>
            </a:endParaRPr>
          </a:p>
        </p:txBody>
      </p:sp>
      <p:sp>
        <p:nvSpPr>
          <p:cNvPr id="5" name="부제목 2"/>
          <p:cNvSpPr>
            <a:spLocks noGrp="1"/>
          </p:cNvSpPr>
          <p:nvPr>
            <p:ph type="subTitle" idx="1"/>
          </p:nvPr>
        </p:nvSpPr>
        <p:spPr>
          <a:xfrm>
            <a:off x="539552" y="692150"/>
            <a:ext cx="8353622" cy="648618"/>
          </a:xfrm>
        </p:spPr>
        <p:txBody>
          <a:bodyPr>
            <a:normAutofit/>
          </a:bodyPr>
          <a:lstStyle/>
          <a:p>
            <a:r>
              <a:rPr lang="en-US" altLang="ko-KR" sz="1400" dirty="0" smtClean="0">
                <a:latin typeface="MS UI Gothic" pitchFamily="34" charset="-128"/>
                <a:ea typeface="MS UI Gothic" pitchFamily="34" charset="-128"/>
              </a:rPr>
              <a:t>Camera Lens Core</a:t>
            </a:r>
            <a:r>
              <a:rPr lang="ko-KR" altLang="en-US" sz="1400" dirty="0" smtClean="0">
                <a:latin typeface="MS UI Gothic" pitchFamily="34" charset="-128"/>
              </a:rPr>
              <a:t>｜</a:t>
            </a:r>
            <a:r>
              <a:rPr lang="en-US" altLang="ko-KR" sz="1400" dirty="0" smtClean="0">
                <a:latin typeface="MS UI Gothic" pitchFamily="34" charset="-128"/>
                <a:ea typeface="MS UI Gothic" pitchFamily="34" charset="-128"/>
              </a:rPr>
              <a:t>Roller</a:t>
            </a:r>
            <a:r>
              <a:rPr lang="ko-KR" altLang="en-US" sz="1400" dirty="0" smtClean="0">
                <a:latin typeface="MS UI Gothic" pitchFamily="34" charset="-128"/>
              </a:rPr>
              <a:t>｜</a:t>
            </a:r>
            <a:r>
              <a:rPr lang="ja-JP" altLang="en-US" sz="1400" dirty="0" smtClean="0">
                <a:latin typeface="MS UI Gothic" pitchFamily="34" charset="-128"/>
                <a:ea typeface="MS UI Gothic" pitchFamily="34" charset="-128"/>
              </a:rPr>
              <a:t>吐出ノズル</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その他</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円筒製品</a:t>
            </a:r>
            <a:endParaRPr lang="ko-KR" altLang="en-US" sz="1400" dirty="0">
              <a:latin typeface="MS UI Gothic" pitchFamily="34" charset="-128"/>
            </a:endParaRPr>
          </a:p>
        </p:txBody>
      </p:sp>
      <p:pic>
        <p:nvPicPr>
          <p:cNvPr id="6" name="그림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0622" y="3573016"/>
            <a:ext cx="4008502" cy="2880000"/>
          </a:xfrm>
          <a:prstGeom prst="rect">
            <a:avLst/>
          </a:prstGeom>
        </p:spPr>
      </p:pic>
      <p:pic>
        <p:nvPicPr>
          <p:cNvPr id="7" name="그림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494619" y="1349690"/>
            <a:ext cx="2248207" cy="1800000"/>
          </a:xfrm>
          <a:prstGeom prst="rect">
            <a:avLst/>
          </a:prstGeom>
        </p:spPr>
      </p:pic>
      <p:pic>
        <p:nvPicPr>
          <p:cNvPr id="8" name="그림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416822" y="1349690"/>
            <a:ext cx="2400000" cy="1800000"/>
          </a:xfrm>
          <a:prstGeom prst="rect">
            <a:avLst/>
          </a:prstGeom>
        </p:spPr>
      </p:pic>
      <p:pic>
        <p:nvPicPr>
          <p:cNvPr id="9" name="그림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20623" y="1340768"/>
            <a:ext cx="2400000" cy="1800000"/>
          </a:xfrm>
          <a:prstGeom prst="rect">
            <a:avLst/>
          </a:prstGeom>
        </p:spPr>
      </p:pic>
      <p:grpSp>
        <p:nvGrpSpPr>
          <p:cNvPr id="14" name="그룹 13"/>
          <p:cNvGrpSpPr/>
          <p:nvPr/>
        </p:nvGrpSpPr>
        <p:grpSpPr>
          <a:xfrm>
            <a:off x="4857752" y="3571876"/>
            <a:ext cx="3931908" cy="2880000"/>
            <a:chOff x="5807444" y="3595936"/>
            <a:chExt cx="3217528" cy="2880000"/>
          </a:xfrm>
        </p:grpSpPr>
        <p:pic>
          <p:nvPicPr>
            <p:cNvPr id="10" name="그림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807444" y="3595936"/>
              <a:ext cx="2152000" cy="1440000"/>
            </a:xfrm>
            <a:prstGeom prst="rect">
              <a:avLst/>
            </a:prstGeom>
          </p:spPr>
        </p:pic>
        <p:pic>
          <p:nvPicPr>
            <p:cNvPr id="11" name="그림 10"/>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5807444" y="5035936"/>
              <a:ext cx="3217528" cy="1440000"/>
            </a:xfrm>
            <a:prstGeom prst="rect">
              <a:avLst/>
            </a:prstGeom>
          </p:spPr>
        </p:pic>
        <p:pic>
          <p:nvPicPr>
            <p:cNvPr id="12" name="그림 11"/>
            <p:cNvPicPr>
              <a:picLocks noChangeAspect="1"/>
            </p:cNvPicPr>
            <p:nvPr/>
          </p:nvPicPr>
          <p:blipFill rotWithShape="1">
            <a:blip r:embed="rId8" cstate="print">
              <a:extLst>
                <a:ext uri="{28A0092B-C50C-407E-A947-70E740481C1C}">
                  <a14:useLocalDpi xmlns:a14="http://schemas.microsoft.com/office/drawing/2010/main" xmlns="" val="0"/>
                </a:ext>
              </a:extLst>
            </a:blip>
            <a:srcRect l="30474" t="18279" r="28386" b="17412"/>
            <a:stretch/>
          </p:blipFill>
          <p:spPr>
            <a:xfrm>
              <a:off x="7796737" y="3595936"/>
              <a:ext cx="1228235" cy="1440000"/>
            </a:xfrm>
            <a:prstGeom prst="rect">
              <a:avLst/>
            </a:prstGeom>
          </p:spPr>
        </p:pic>
      </p:grpSp>
    </p:spTree>
    <p:extLst>
      <p:ext uri="{BB962C8B-B14F-4D97-AF65-F5344CB8AC3E}">
        <p14:creationId xmlns:p14="http://schemas.microsoft.com/office/powerpoint/2010/main" xmlns="" val="24725779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539552" y="-459432"/>
            <a:ext cx="8353623" cy="1800000"/>
          </a:xfrm>
        </p:spPr>
        <p:txBody>
          <a:bodyPr/>
          <a:lstStyle/>
          <a:p>
            <a:r>
              <a:rPr lang="ja-JP" altLang="ko-KR" dirty="0">
                <a:latin typeface="MS UI Gothic" pitchFamily="34" charset="-128"/>
                <a:ea typeface="MS UI Gothic" pitchFamily="34" charset="-128"/>
              </a:rPr>
              <a:t>製品紹介</a:t>
            </a:r>
            <a:endParaRPr lang="ko-KR" altLang="en-US" dirty="0">
              <a:latin typeface="MS UI Gothic" pitchFamily="34" charset="-128"/>
            </a:endParaRPr>
          </a:p>
        </p:txBody>
      </p:sp>
      <p:sp>
        <p:nvSpPr>
          <p:cNvPr id="3" name="부제목 2"/>
          <p:cNvSpPr>
            <a:spLocks noGrp="1"/>
          </p:cNvSpPr>
          <p:nvPr>
            <p:ph type="subTitle" idx="1"/>
          </p:nvPr>
        </p:nvSpPr>
        <p:spPr>
          <a:xfrm>
            <a:off x="539552" y="692696"/>
            <a:ext cx="8353622" cy="1800000"/>
          </a:xfrm>
        </p:spPr>
        <p:txBody>
          <a:bodyPr>
            <a:normAutofit/>
          </a:bodyPr>
          <a:lstStyle/>
          <a:p>
            <a:r>
              <a:rPr lang="en-US" altLang="ko-KR" sz="1400" dirty="0" smtClean="0">
                <a:latin typeface="MS UI Gothic" pitchFamily="34" charset="-128"/>
                <a:ea typeface="MS UI Gothic" pitchFamily="34" charset="-128"/>
              </a:rPr>
              <a:t>Index Serration</a:t>
            </a:r>
            <a:r>
              <a:rPr lang="ko-KR" altLang="en-US" sz="1400" dirty="0" smtClean="0">
                <a:latin typeface="MS UI Gothic" pitchFamily="34" charset="-128"/>
              </a:rPr>
              <a:t>｜</a:t>
            </a:r>
            <a:r>
              <a:rPr lang="en-US" altLang="ko-KR" sz="1400" dirty="0" smtClean="0">
                <a:latin typeface="MS UI Gothic" pitchFamily="34" charset="-128"/>
                <a:ea typeface="MS UI Gothic" pitchFamily="34" charset="-128"/>
              </a:rPr>
              <a:t>2</a:t>
            </a:r>
            <a:r>
              <a:rPr lang="ja-JP" altLang="en-US" sz="1400" dirty="0" smtClean="0">
                <a:latin typeface="MS UI Gothic" pitchFamily="34" charset="-128"/>
                <a:ea typeface="MS UI Gothic" pitchFamily="34" charset="-128"/>
              </a:rPr>
              <a:t>段</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セレーション作業</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自動車</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エアフィルター金型</a:t>
            </a:r>
            <a:r>
              <a:rPr lang="ko-KR" altLang="en-US" sz="1400" dirty="0" smtClean="0">
                <a:latin typeface="MS UI Gothic" pitchFamily="34" charset="-128"/>
              </a:rPr>
              <a:t> ｜</a:t>
            </a:r>
            <a:endParaRPr lang="en-US" altLang="ko-KR" sz="1400" dirty="0" smtClean="0">
              <a:latin typeface="MS UI Gothic" pitchFamily="34" charset="-128"/>
              <a:ea typeface="MS UI Gothic" pitchFamily="34" charset="-128"/>
            </a:endParaRPr>
          </a:p>
          <a:p>
            <a:r>
              <a:rPr lang="en-US" altLang="ko-KR" sz="1400" dirty="0" smtClean="0">
                <a:latin typeface="MS UI Gothic" pitchFamily="34" charset="-128"/>
                <a:ea typeface="MS UI Gothic" pitchFamily="34" charset="-128"/>
              </a:rPr>
              <a:t>0.0001</a:t>
            </a:r>
            <a:r>
              <a:rPr sz="1400" smtClean="0">
                <a:latin typeface="MS UI Gothic" pitchFamily="34" charset="-128"/>
                <a:ea typeface="MS UI Gothic" pitchFamily="34" charset="-128"/>
              </a:rPr>
              <a:t>㎜</a:t>
            </a:r>
            <a:r>
              <a:rPr lang="en-US" altLang="ko-KR" sz="1400" dirty="0" smtClean="0">
                <a:latin typeface="MS UI Gothic" pitchFamily="34" charset="-128"/>
                <a:ea typeface="MS UI Gothic" pitchFamily="34" charset="-128"/>
              </a:rPr>
              <a:t> </a:t>
            </a:r>
            <a:r>
              <a:rPr lang="ja-JP" altLang="en-US" sz="1400" dirty="0" smtClean="0">
                <a:latin typeface="MS UI Gothic" pitchFamily="34" charset="-128"/>
                <a:ea typeface="MS UI Gothic" pitchFamily="34" charset="-128"/>
              </a:rPr>
              <a:t>角度及び</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寸法制御</a:t>
            </a:r>
            <a:endParaRPr lang="ko-KR" altLang="en-US" sz="1400" dirty="0">
              <a:latin typeface="MS UI Gothic" pitchFamily="34" charset="-128"/>
            </a:endParaRPr>
          </a:p>
        </p:txBody>
      </p:sp>
      <p:pic>
        <p:nvPicPr>
          <p:cNvPr id="8" name="그림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429025" y="2214555"/>
            <a:ext cx="2293856" cy="1764900"/>
          </a:xfrm>
          <a:prstGeom prst="rect">
            <a:avLst/>
          </a:prstGeom>
        </p:spPr>
      </p:pic>
      <p:pic>
        <p:nvPicPr>
          <p:cNvPr id="9" name="그림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4348" y="2214555"/>
            <a:ext cx="2345484" cy="1764898"/>
          </a:xfrm>
          <a:prstGeom prst="rect">
            <a:avLst/>
          </a:prstGeom>
        </p:spPr>
      </p:pic>
      <p:pic>
        <p:nvPicPr>
          <p:cNvPr id="1026" name="Picture 2" descr="C:\Users\CJ\Desktop\KakaoTalk_20170425_111606313.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38749" y="2214555"/>
            <a:ext cx="2316488" cy="3612426"/>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C:\Users\CJ\Desktop\KakaoTalk_20170425_111604312.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419872" y="4149203"/>
            <a:ext cx="2303009" cy="1677778"/>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Users\CJ\Desktop\KakaoTalk_20170425_111605749.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08593" y="4149203"/>
            <a:ext cx="2351239" cy="16926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99915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en-US" altLang="ko-KR" dirty="0" smtClean="0">
                <a:latin typeface="MS UI Gothic" pitchFamily="34" charset="-128"/>
                <a:ea typeface="MS UI Gothic" pitchFamily="34" charset="-128"/>
              </a:rPr>
              <a:t>Content</a:t>
            </a:r>
            <a:endParaRPr lang="ko-KR" altLang="en-US" dirty="0">
              <a:latin typeface="MS UI Gothic" pitchFamily="34" charset="-128"/>
            </a:endParaRPr>
          </a:p>
        </p:txBody>
      </p:sp>
      <p:sp>
        <p:nvSpPr>
          <p:cNvPr id="6" name="한쪽 모서리가 잘린 사각형 25"/>
          <p:cNvSpPr>
            <a:spLocks noChangeArrowheads="1"/>
          </p:cNvSpPr>
          <p:nvPr/>
        </p:nvSpPr>
        <p:spPr bwMode="auto">
          <a:xfrm>
            <a:off x="1947863" y="2857773"/>
            <a:ext cx="857250" cy="428625"/>
          </a:xfrm>
          <a:custGeom>
            <a:avLst/>
            <a:gdLst>
              <a:gd name="T0" fmla="*/ 857226 w 857256"/>
              <a:gd name="T1" fmla="*/ 214309 h 428628"/>
              <a:gd name="T2" fmla="*/ 428613 w 857256"/>
              <a:gd name="T3" fmla="*/ 428613 h 428628"/>
              <a:gd name="T4" fmla="*/ 0 w 857256"/>
              <a:gd name="T5" fmla="*/ 214309 h 428628"/>
              <a:gd name="T6" fmla="*/ 428613 w 857256"/>
              <a:gd name="T7" fmla="*/ 0 h 428628"/>
              <a:gd name="T8" fmla="*/ 0 60000 65536"/>
              <a:gd name="T9" fmla="*/ 5898240 60000 65536"/>
              <a:gd name="T10" fmla="*/ 11796480 60000 65536"/>
              <a:gd name="T11" fmla="*/ 17694720 60000 65536"/>
              <a:gd name="T12" fmla="*/ 0 w 857256"/>
              <a:gd name="T13" fmla="*/ 35720 h 428628"/>
              <a:gd name="T14" fmla="*/ 821536 w 857256"/>
              <a:gd name="T15" fmla="*/ 428628 h 428628"/>
            </a:gdLst>
            <a:ahLst/>
            <a:cxnLst>
              <a:cxn ang="T8">
                <a:pos x="T0" y="T1"/>
              </a:cxn>
              <a:cxn ang="T9">
                <a:pos x="T2" y="T3"/>
              </a:cxn>
              <a:cxn ang="T10">
                <a:pos x="T4" y="T5"/>
              </a:cxn>
              <a:cxn ang="T11">
                <a:pos x="T6" y="T7"/>
              </a:cxn>
            </a:cxnLst>
            <a:rect l="T12" t="T13" r="T14" b="T15"/>
            <a:pathLst>
              <a:path w="857256" h="428628">
                <a:moveTo>
                  <a:pt x="0" y="0"/>
                </a:moveTo>
                <a:lnTo>
                  <a:pt x="785817" y="0"/>
                </a:lnTo>
                <a:lnTo>
                  <a:pt x="857256" y="71439"/>
                </a:lnTo>
                <a:lnTo>
                  <a:pt x="857256" y="428628"/>
                </a:lnTo>
                <a:lnTo>
                  <a:pt x="0" y="428628"/>
                </a:lnTo>
                <a:lnTo>
                  <a:pt x="0" y="0"/>
                </a:lnTo>
                <a:close/>
              </a:path>
            </a:pathLst>
          </a:custGeom>
          <a:solidFill>
            <a:schemeClr val="accent1"/>
          </a:solidFill>
          <a:ln w="9525">
            <a:solidFill>
              <a:schemeClr val="tx1"/>
            </a:solidFill>
            <a:miter lim="800000"/>
            <a:headEnd/>
            <a:tailEnd/>
          </a:ln>
        </p:spPr>
        <p:txBody>
          <a:bodyPr lIns="126000" anchor="ctr"/>
          <a:lstStyle/>
          <a:p>
            <a:r>
              <a:rPr lang="en-US" altLang="ko-KR" sz="1400" b="1" dirty="0">
                <a:solidFill>
                  <a:srgbClr val="FFFFFF"/>
                </a:solidFill>
                <a:latin typeface="MS UI Gothic" pitchFamily="34" charset="-128"/>
                <a:ea typeface="MS UI Gothic" pitchFamily="34" charset="-128"/>
              </a:rPr>
              <a:t>Part I</a:t>
            </a:r>
          </a:p>
        </p:txBody>
      </p:sp>
      <p:sp>
        <p:nvSpPr>
          <p:cNvPr id="7" name="직사각형 26"/>
          <p:cNvSpPr>
            <a:spLocks noChangeArrowheads="1"/>
          </p:cNvSpPr>
          <p:nvPr/>
        </p:nvSpPr>
        <p:spPr bwMode="auto">
          <a:xfrm>
            <a:off x="2876550" y="2918098"/>
            <a:ext cx="4319588" cy="368300"/>
          </a:xfrm>
          <a:prstGeom prst="rect">
            <a:avLst/>
          </a:prstGeom>
          <a:solidFill>
            <a:schemeClr val="tx2">
              <a:lumMod val="20000"/>
              <a:lumOff val="80000"/>
            </a:schemeClr>
          </a:solidFill>
          <a:ln w="9525" algn="ctr">
            <a:noFill/>
            <a:miter lim="800000"/>
            <a:headEnd/>
            <a:tailEnd/>
          </a:ln>
        </p:spPr>
        <p:txBody>
          <a:bodyPr anchor="ctr"/>
          <a:lstStyle/>
          <a:p>
            <a:pPr algn="ctr"/>
            <a:r>
              <a:rPr lang="ja-JP" altLang="en-US" sz="1400" b="1" dirty="0" smtClean="0">
                <a:solidFill>
                  <a:srgbClr val="000000"/>
                </a:solidFill>
                <a:latin typeface="MS UI Gothic" pitchFamily="34" charset="-128"/>
                <a:ea typeface="MS UI Gothic" pitchFamily="34" charset="-128"/>
                <a:cs typeface="Arial" charset="0"/>
              </a:rPr>
              <a:t>設備現況</a:t>
            </a:r>
            <a:endParaRPr lang="ko-KR" altLang="en-US" sz="1400" b="1" dirty="0">
              <a:solidFill>
                <a:srgbClr val="000000"/>
              </a:solidFill>
              <a:latin typeface="MS UI Gothic" pitchFamily="34" charset="-128"/>
              <a:ea typeface="새굴림" pitchFamily="18" charset="-127"/>
              <a:cs typeface="Arial" charset="0"/>
            </a:endParaRPr>
          </a:p>
        </p:txBody>
      </p:sp>
      <p:sp>
        <p:nvSpPr>
          <p:cNvPr id="8" name="한쪽 모서리가 잘린 사각형 28"/>
          <p:cNvSpPr>
            <a:spLocks noChangeArrowheads="1"/>
          </p:cNvSpPr>
          <p:nvPr/>
        </p:nvSpPr>
        <p:spPr bwMode="auto">
          <a:xfrm>
            <a:off x="1947863" y="3672768"/>
            <a:ext cx="857250" cy="428625"/>
          </a:xfrm>
          <a:custGeom>
            <a:avLst/>
            <a:gdLst>
              <a:gd name="T0" fmla="*/ 857226 w 857256"/>
              <a:gd name="T1" fmla="*/ 214309 h 428628"/>
              <a:gd name="T2" fmla="*/ 428613 w 857256"/>
              <a:gd name="T3" fmla="*/ 428613 h 428628"/>
              <a:gd name="T4" fmla="*/ 0 w 857256"/>
              <a:gd name="T5" fmla="*/ 214309 h 428628"/>
              <a:gd name="T6" fmla="*/ 428613 w 857256"/>
              <a:gd name="T7" fmla="*/ 0 h 428628"/>
              <a:gd name="T8" fmla="*/ 0 60000 65536"/>
              <a:gd name="T9" fmla="*/ 5898240 60000 65536"/>
              <a:gd name="T10" fmla="*/ 11796480 60000 65536"/>
              <a:gd name="T11" fmla="*/ 17694720 60000 65536"/>
              <a:gd name="T12" fmla="*/ 0 w 857256"/>
              <a:gd name="T13" fmla="*/ 35720 h 428628"/>
              <a:gd name="T14" fmla="*/ 821536 w 857256"/>
              <a:gd name="T15" fmla="*/ 428628 h 428628"/>
            </a:gdLst>
            <a:ahLst/>
            <a:cxnLst>
              <a:cxn ang="T8">
                <a:pos x="T0" y="T1"/>
              </a:cxn>
              <a:cxn ang="T9">
                <a:pos x="T2" y="T3"/>
              </a:cxn>
              <a:cxn ang="T10">
                <a:pos x="T4" y="T5"/>
              </a:cxn>
              <a:cxn ang="T11">
                <a:pos x="T6" y="T7"/>
              </a:cxn>
            </a:cxnLst>
            <a:rect l="T12" t="T13" r="T14" b="T15"/>
            <a:pathLst>
              <a:path w="857256" h="428628">
                <a:moveTo>
                  <a:pt x="0" y="0"/>
                </a:moveTo>
                <a:lnTo>
                  <a:pt x="785817" y="0"/>
                </a:lnTo>
                <a:lnTo>
                  <a:pt x="857256" y="71439"/>
                </a:lnTo>
                <a:lnTo>
                  <a:pt x="857256" y="428628"/>
                </a:lnTo>
                <a:lnTo>
                  <a:pt x="0" y="428628"/>
                </a:lnTo>
                <a:lnTo>
                  <a:pt x="0" y="0"/>
                </a:lnTo>
                <a:close/>
              </a:path>
            </a:pathLst>
          </a:custGeom>
          <a:solidFill>
            <a:schemeClr val="accent1"/>
          </a:solidFill>
          <a:ln w="9525">
            <a:solidFill>
              <a:schemeClr val="tx1"/>
            </a:solidFill>
            <a:miter lim="800000"/>
            <a:headEnd/>
            <a:tailEnd/>
          </a:ln>
        </p:spPr>
        <p:txBody>
          <a:bodyPr lIns="126000" anchor="ctr"/>
          <a:lstStyle/>
          <a:p>
            <a:r>
              <a:rPr lang="en-US" altLang="ko-KR" sz="1400" b="1" dirty="0">
                <a:solidFill>
                  <a:srgbClr val="FFFFFF"/>
                </a:solidFill>
                <a:latin typeface="MS UI Gothic" pitchFamily="34" charset="-128"/>
                <a:ea typeface="MS UI Gothic" pitchFamily="34" charset="-128"/>
              </a:rPr>
              <a:t>Part II</a:t>
            </a:r>
          </a:p>
        </p:txBody>
      </p:sp>
      <p:sp>
        <p:nvSpPr>
          <p:cNvPr id="9" name="직사각형 29"/>
          <p:cNvSpPr>
            <a:spLocks noChangeArrowheads="1"/>
          </p:cNvSpPr>
          <p:nvPr/>
        </p:nvSpPr>
        <p:spPr bwMode="auto">
          <a:xfrm>
            <a:off x="2876550" y="3733093"/>
            <a:ext cx="4319588" cy="368300"/>
          </a:xfrm>
          <a:prstGeom prst="rect">
            <a:avLst/>
          </a:prstGeom>
          <a:solidFill>
            <a:schemeClr val="tx2">
              <a:lumMod val="20000"/>
              <a:lumOff val="80000"/>
            </a:schemeClr>
          </a:solidFill>
          <a:ln w="9525" algn="ctr">
            <a:noFill/>
            <a:miter lim="800000"/>
            <a:headEnd/>
            <a:tailEnd/>
          </a:ln>
        </p:spPr>
        <p:txBody>
          <a:bodyPr anchor="ctr"/>
          <a:lstStyle/>
          <a:p>
            <a:pPr algn="ctr"/>
            <a:r>
              <a:rPr lang="ja-JP" altLang="en-US" sz="1400" b="1" dirty="0" smtClean="0">
                <a:solidFill>
                  <a:srgbClr val="000000"/>
                </a:solidFill>
                <a:latin typeface="MS UI Gothic" pitchFamily="34" charset="-128"/>
                <a:ea typeface="MS UI Gothic" pitchFamily="34" charset="-128"/>
                <a:cs typeface="Arial" charset="0"/>
              </a:rPr>
              <a:t>設備紹介</a:t>
            </a:r>
            <a:endParaRPr lang="ko-KR" altLang="en-US" sz="1400" b="1" dirty="0">
              <a:solidFill>
                <a:srgbClr val="000000"/>
              </a:solidFill>
              <a:latin typeface="MS UI Gothic" pitchFamily="34" charset="-128"/>
              <a:ea typeface="새굴림" pitchFamily="18" charset="-127"/>
              <a:cs typeface="Arial" charset="0"/>
            </a:endParaRPr>
          </a:p>
        </p:txBody>
      </p:sp>
      <p:sp>
        <p:nvSpPr>
          <p:cNvPr id="10" name="한쪽 모서리가 잘린 사각형 28"/>
          <p:cNvSpPr>
            <a:spLocks noChangeArrowheads="1"/>
          </p:cNvSpPr>
          <p:nvPr/>
        </p:nvSpPr>
        <p:spPr bwMode="auto">
          <a:xfrm>
            <a:off x="1947863" y="4487763"/>
            <a:ext cx="857250" cy="428625"/>
          </a:xfrm>
          <a:custGeom>
            <a:avLst/>
            <a:gdLst>
              <a:gd name="T0" fmla="*/ 857226 w 857256"/>
              <a:gd name="T1" fmla="*/ 214309 h 428628"/>
              <a:gd name="T2" fmla="*/ 428613 w 857256"/>
              <a:gd name="T3" fmla="*/ 428613 h 428628"/>
              <a:gd name="T4" fmla="*/ 0 w 857256"/>
              <a:gd name="T5" fmla="*/ 214309 h 428628"/>
              <a:gd name="T6" fmla="*/ 428613 w 857256"/>
              <a:gd name="T7" fmla="*/ 0 h 428628"/>
              <a:gd name="T8" fmla="*/ 0 60000 65536"/>
              <a:gd name="T9" fmla="*/ 5898240 60000 65536"/>
              <a:gd name="T10" fmla="*/ 11796480 60000 65536"/>
              <a:gd name="T11" fmla="*/ 17694720 60000 65536"/>
              <a:gd name="T12" fmla="*/ 0 w 857256"/>
              <a:gd name="T13" fmla="*/ 35720 h 428628"/>
              <a:gd name="T14" fmla="*/ 821536 w 857256"/>
              <a:gd name="T15" fmla="*/ 428628 h 428628"/>
            </a:gdLst>
            <a:ahLst/>
            <a:cxnLst>
              <a:cxn ang="T8">
                <a:pos x="T0" y="T1"/>
              </a:cxn>
              <a:cxn ang="T9">
                <a:pos x="T2" y="T3"/>
              </a:cxn>
              <a:cxn ang="T10">
                <a:pos x="T4" y="T5"/>
              </a:cxn>
              <a:cxn ang="T11">
                <a:pos x="T6" y="T7"/>
              </a:cxn>
            </a:cxnLst>
            <a:rect l="T12" t="T13" r="T14" b="T15"/>
            <a:pathLst>
              <a:path w="857256" h="428628">
                <a:moveTo>
                  <a:pt x="0" y="0"/>
                </a:moveTo>
                <a:lnTo>
                  <a:pt x="785817" y="0"/>
                </a:lnTo>
                <a:lnTo>
                  <a:pt x="857256" y="71439"/>
                </a:lnTo>
                <a:lnTo>
                  <a:pt x="857256" y="428628"/>
                </a:lnTo>
                <a:lnTo>
                  <a:pt x="0" y="428628"/>
                </a:lnTo>
                <a:lnTo>
                  <a:pt x="0" y="0"/>
                </a:lnTo>
                <a:close/>
              </a:path>
            </a:pathLst>
          </a:custGeom>
          <a:solidFill>
            <a:schemeClr val="accent1"/>
          </a:solidFill>
          <a:ln w="9525">
            <a:solidFill>
              <a:schemeClr val="tx1"/>
            </a:solidFill>
            <a:miter lim="800000"/>
            <a:headEnd/>
            <a:tailEnd/>
          </a:ln>
        </p:spPr>
        <p:txBody>
          <a:bodyPr lIns="126000" anchor="ctr"/>
          <a:lstStyle/>
          <a:p>
            <a:r>
              <a:rPr lang="en-US" altLang="ko-KR" sz="1400" b="1" dirty="0">
                <a:solidFill>
                  <a:srgbClr val="FFFFFF"/>
                </a:solidFill>
                <a:latin typeface="MS UI Gothic" pitchFamily="34" charset="-128"/>
                <a:ea typeface="MS UI Gothic" pitchFamily="34" charset="-128"/>
              </a:rPr>
              <a:t>Part III</a:t>
            </a:r>
          </a:p>
        </p:txBody>
      </p:sp>
      <p:sp>
        <p:nvSpPr>
          <p:cNvPr id="11" name="직사각형 29"/>
          <p:cNvSpPr>
            <a:spLocks noChangeArrowheads="1"/>
          </p:cNvSpPr>
          <p:nvPr/>
        </p:nvSpPr>
        <p:spPr bwMode="auto">
          <a:xfrm>
            <a:off x="2876550" y="4548088"/>
            <a:ext cx="4319588" cy="368300"/>
          </a:xfrm>
          <a:prstGeom prst="rect">
            <a:avLst/>
          </a:prstGeom>
          <a:solidFill>
            <a:schemeClr val="tx2">
              <a:lumMod val="20000"/>
              <a:lumOff val="80000"/>
            </a:schemeClr>
          </a:solidFill>
          <a:ln w="9525" algn="ctr">
            <a:noFill/>
            <a:miter lim="800000"/>
            <a:headEnd/>
            <a:tailEnd/>
          </a:ln>
        </p:spPr>
        <p:txBody>
          <a:bodyPr anchor="ctr"/>
          <a:lstStyle/>
          <a:p>
            <a:pPr algn="ctr"/>
            <a:r>
              <a:rPr lang="ja-JP" altLang="en-US" sz="1400" b="1" dirty="0" smtClean="0">
                <a:solidFill>
                  <a:srgbClr val="000000"/>
                </a:solidFill>
                <a:latin typeface="MS UI Gothic" pitchFamily="34" charset="-128"/>
                <a:ea typeface="MS UI Gothic" pitchFamily="34" charset="-128"/>
                <a:cs typeface="Arial" charset="0"/>
              </a:rPr>
              <a:t>加工製品紹介</a:t>
            </a:r>
            <a:endParaRPr lang="ko-KR" altLang="en-US" sz="1400" b="1" dirty="0">
              <a:solidFill>
                <a:srgbClr val="000000"/>
              </a:solidFill>
              <a:latin typeface="MS UI Gothic" pitchFamily="34" charset="-128"/>
              <a:ea typeface="새굴림" pitchFamily="18" charset="-127"/>
              <a:cs typeface="Arial" charset="0"/>
            </a:endParaRPr>
          </a:p>
        </p:txBody>
      </p:sp>
      <p:sp>
        <p:nvSpPr>
          <p:cNvPr id="14" name="한쪽 모서리가 잘린 사각형 25"/>
          <p:cNvSpPr>
            <a:spLocks noChangeArrowheads="1"/>
          </p:cNvSpPr>
          <p:nvPr/>
        </p:nvSpPr>
        <p:spPr bwMode="auto">
          <a:xfrm>
            <a:off x="1947863" y="2060848"/>
            <a:ext cx="857250" cy="428625"/>
          </a:xfrm>
          <a:custGeom>
            <a:avLst/>
            <a:gdLst>
              <a:gd name="T0" fmla="*/ 857226 w 857256"/>
              <a:gd name="T1" fmla="*/ 214309 h 428628"/>
              <a:gd name="T2" fmla="*/ 428613 w 857256"/>
              <a:gd name="T3" fmla="*/ 428613 h 428628"/>
              <a:gd name="T4" fmla="*/ 0 w 857256"/>
              <a:gd name="T5" fmla="*/ 214309 h 428628"/>
              <a:gd name="T6" fmla="*/ 428613 w 857256"/>
              <a:gd name="T7" fmla="*/ 0 h 428628"/>
              <a:gd name="T8" fmla="*/ 0 60000 65536"/>
              <a:gd name="T9" fmla="*/ 5898240 60000 65536"/>
              <a:gd name="T10" fmla="*/ 11796480 60000 65536"/>
              <a:gd name="T11" fmla="*/ 17694720 60000 65536"/>
              <a:gd name="T12" fmla="*/ 0 w 857256"/>
              <a:gd name="T13" fmla="*/ 35720 h 428628"/>
              <a:gd name="T14" fmla="*/ 821536 w 857256"/>
              <a:gd name="T15" fmla="*/ 428628 h 428628"/>
            </a:gdLst>
            <a:ahLst/>
            <a:cxnLst>
              <a:cxn ang="T8">
                <a:pos x="T0" y="T1"/>
              </a:cxn>
              <a:cxn ang="T9">
                <a:pos x="T2" y="T3"/>
              </a:cxn>
              <a:cxn ang="T10">
                <a:pos x="T4" y="T5"/>
              </a:cxn>
              <a:cxn ang="T11">
                <a:pos x="T6" y="T7"/>
              </a:cxn>
            </a:cxnLst>
            <a:rect l="T12" t="T13" r="T14" b="T15"/>
            <a:pathLst>
              <a:path w="857256" h="428628">
                <a:moveTo>
                  <a:pt x="0" y="0"/>
                </a:moveTo>
                <a:lnTo>
                  <a:pt x="785817" y="0"/>
                </a:lnTo>
                <a:lnTo>
                  <a:pt x="857256" y="71439"/>
                </a:lnTo>
                <a:lnTo>
                  <a:pt x="857256" y="428628"/>
                </a:lnTo>
                <a:lnTo>
                  <a:pt x="0" y="428628"/>
                </a:lnTo>
                <a:lnTo>
                  <a:pt x="0" y="0"/>
                </a:lnTo>
                <a:close/>
              </a:path>
            </a:pathLst>
          </a:custGeom>
          <a:solidFill>
            <a:schemeClr val="accent1"/>
          </a:solidFill>
          <a:ln w="9525">
            <a:solidFill>
              <a:schemeClr val="tx1"/>
            </a:solidFill>
            <a:miter lim="800000"/>
            <a:headEnd/>
            <a:tailEnd/>
          </a:ln>
        </p:spPr>
        <p:txBody>
          <a:bodyPr lIns="126000" anchor="ctr"/>
          <a:lstStyle/>
          <a:p>
            <a:r>
              <a:rPr lang="en-US" altLang="ko-KR" sz="1400" b="1" dirty="0" smtClean="0">
                <a:solidFill>
                  <a:srgbClr val="FFFFFF"/>
                </a:solidFill>
                <a:latin typeface="MS UI Gothic" pitchFamily="34" charset="-128"/>
                <a:ea typeface="MS UI Gothic" pitchFamily="34" charset="-128"/>
              </a:rPr>
              <a:t>Intro</a:t>
            </a:r>
            <a:endParaRPr lang="en-US" altLang="ko-KR" sz="1400" b="1" dirty="0">
              <a:solidFill>
                <a:srgbClr val="FFFFFF"/>
              </a:solidFill>
              <a:latin typeface="MS UI Gothic" pitchFamily="34" charset="-128"/>
              <a:ea typeface="MS UI Gothic" pitchFamily="34" charset="-128"/>
            </a:endParaRPr>
          </a:p>
        </p:txBody>
      </p:sp>
      <p:sp>
        <p:nvSpPr>
          <p:cNvPr id="15" name="직사각형 26"/>
          <p:cNvSpPr>
            <a:spLocks noChangeArrowheads="1"/>
          </p:cNvSpPr>
          <p:nvPr/>
        </p:nvSpPr>
        <p:spPr bwMode="auto">
          <a:xfrm>
            <a:off x="2876550" y="2121173"/>
            <a:ext cx="4319588" cy="368300"/>
          </a:xfrm>
          <a:prstGeom prst="rect">
            <a:avLst/>
          </a:prstGeom>
          <a:solidFill>
            <a:schemeClr val="tx2">
              <a:lumMod val="20000"/>
              <a:lumOff val="80000"/>
            </a:schemeClr>
          </a:solidFill>
          <a:ln w="9525" algn="ctr">
            <a:noFill/>
            <a:miter lim="800000"/>
            <a:headEnd/>
            <a:tailEnd/>
          </a:ln>
        </p:spPr>
        <p:txBody>
          <a:bodyPr anchor="ctr"/>
          <a:lstStyle/>
          <a:p>
            <a:pPr algn="ctr"/>
            <a:r>
              <a:rPr lang="ja-JP" altLang="en-US" sz="1400" b="1" dirty="0" smtClean="0">
                <a:solidFill>
                  <a:srgbClr val="000000"/>
                </a:solidFill>
                <a:latin typeface="MS UI Gothic" pitchFamily="34" charset="-128"/>
                <a:ea typeface="MS UI Gothic" pitchFamily="34" charset="-128"/>
                <a:cs typeface="Arial" charset="0"/>
              </a:rPr>
              <a:t>会社紹介</a:t>
            </a:r>
            <a:endParaRPr lang="ko-KR" altLang="en-US" sz="1400" b="1" dirty="0">
              <a:solidFill>
                <a:srgbClr val="000000"/>
              </a:solidFill>
              <a:latin typeface="MS UI Gothic" pitchFamily="34" charset="-128"/>
              <a:ea typeface="새굴림" pitchFamily="18" charset="-127"/>
              <a:cs typeface="Arial" charset="0"/>
            </a:endParaRPr>
          </a:p>
        </p:txBody>
      </p:sp>
      <p:sp>
        <p:nvSpPr>
          <p:cNvPr id="16" name="한쪽 모서리가 잘린 사각형 28"/>
          <p:cNvSpPr>
            <a:spLocks noChangeArrowheads="1"/>
          </p:cNvSpPr>
          <p:nvPr/>
        </p:nvSpPr>
        <p:spPr bwMode="auto">
          <a:xfrm>
            <a:off x="1947863" y="5242433"/>
            <a:ext cx="857250" cy="428625"/>
          </a:xfrm>
          <a:custGeom>
            <a:avLst/>
            <a:gdLst>
              <a:gd name="T0" fmla="*/ 857226 w 857256"/>
              <a:gd name="T1" fmla="*/ 214309 h 428628"/>
              <a:gd name="T2" fmla="*/ 428613 w 857256"/>
              <a:gd name="T3" fmla="*/ 428613 h 428628"/>
              <a:gd name="T4" fmla="*/ 0 w 857256"/>
              <a:gd name="T5" fmla="*/ 214309 h 428628"/>
              <a:gd name="T6" fmla="*/ 428613 w 857256"/>
              <a:gd name="T7" fmla="*/ 0 h 428628"/>
              <a:gd name="T8" fmla="*/ 0 60000 65536"/>
              <a:gd name="T9" fmla="*/ 5898240 60000 65536"/>
              <a:gd name="T10" fmla="*/ 11796480 60000 65536"/>
              <a:gd name="T11" fmla="*/ 17694720 60000 65536"/>
              <a:gd name="T12" fmla="*/ 0 w 857256"/>
              <a:gd name="T13" fmla="*/ 35720 h 428628"/>
              <a:gd name="T14" fmla="*/ 821536 w 857256"/>
              <a:gd name="T15" fmla="*/ 428628 h 428628"/>
            </a:gdLst>
            <a:ahLst/>
            <a:cxnLst>
              <a:cxn ang="T8">
                <a:pos x="T0" y="T1"/>
              </a:cxn>
              <a:cxn ang="T9">
                <a:pos x="T2" y="T3"/>
              </a:cxn>
              <a:cxn ang="T10">
                <a:pos x="T4" y="T5"/>
              </a:cxn>
              <a:cxn ang="T11">
                <a:pos x="T6" y="T7"/>
              </a:cxn>
            </a:cxnLst>
            <a:rect l="T12" t="T13" r="T14" b="T15"/>
            <a:pathLst>
              <a:path w="857256" h="428628">
                <a:moveTo>
                  <a:pt x="0" y="0"/>
                </a:moveTo>
                <a:lnTo>
                  <a:pt x="785817" y="0"/>
                </a:lnTo>
                <a:lnTo>
                  <a:pt x="857256" y="71439"/>
                </a:lnTo>
                <a:lnTo>
                  <a:pt x="857256" y="428628"/>
                </a:lnTo>
                <a:lnTo>
                  <a:pt x="0" y="428628"/>
                </a:lnTo>
                <a:lnTo>
                  <a:pt x="0" y="0"/>
                </a:lnTo>
                <a:close/>
              </a:path>
            </a:pathLst>
          </a:custGeom>
          <a:solidFill>
            <a:schemeClr val="accent1"/>
          </a:solidFill>
          <a:ln w="9525">
            <a:solidFill>
              <a:schemeClr val="tx1"/>
            </a:solidFill>
            <a:miter lim="800000"/>
            <a:headEnd/>
            <a:tailEnd/>
          </a:ln>
        </p:spPr>
        <p:txBody>
          <a:bodyPr lIns="126000" anchor="ctr"/>
          <a:lstStyle/>
          <a:p>
            <a:r>
              <a:rPr lang="en-US" altLang="ko-KR" sz="1400" b="1" dirty="0">
                <a:solidFill>
                  <a:srgbClr val="FFFFFF"/>
                </a:solidFill>
                <a:latin typeface="MS UI Gothic" pitchFamily="34" charset="-128"/>
                <a:ea typeface="MS UI Gothic" pitchFamily="34" charset="-128"/>
              </a:rPr>
              <a:t>Part </a:t>
            </a:r>
            <a:r>
              <a:rPr lang="en-US" altLang="ko-KR" sz="1400" b="1" dirty="0" smtClean="0">
                <a:solidFill>
                  <a:srgbClr val="FFFFFF"/>
                </a:solidFill>
                <a:latin typeface="MS UI Gothic" pitchFamily="34" charset="-128"/>
                <a:ea typeface="MS UI Gothic" pitchFamily="34" charset="-128"/>
              </a:rPr>
              <a:t>IV</a:t>
            </a:r>
            <a:endParaRPr lang="en-US" altLang="ko-KR" sz="1400" b="1" dirty="0">
              <a:solidFill>
                <a:srgbClr val="FFFFFF"/>
              </a:solidFill>
              <a:latin typeface="MS UI Gothic" pitchFamily="34" charset="-128"/>
              <a:ea typeface="MS UI Gothic" pitchFamily="34" charset="-128"/>
            </a:endParaRPr>
          </a:p>
        </p:txBody>
      </p:sp>
      <p:sp>
        <p:nvSpPr>
          <p:cNvPr id="17" name="직사각형 29"/>
          <p:cNvSpPr>
            <a:spLocks noChangeArrowheads="1"/>
          </p:cNvSpPr>
          <p:nvPr/>
        </p:nvSpPr>
        <p:spPr bwMode="auto">
          <a:xfrm>
            <a:off x="2876550" y="5302758"/>
            <a:ext cx="4319588" cy="368300"/>
          </a:xfrm>
          <a:prstGeom prst="rect">
            <a:avLst/>
          </a:prstGeom>
          <a:solidFill>
            <a:schemeClr val="tx2">
              <a:lumMod val="20000"/>
              <a:lumOff val="80000"/>
            </a:schemeClr>
          </a:solidFill>
          <a:ln w="9525" algn="ctr">
            <a:noFill/>
            <a:miter lim="800000"/>
            <a:headEnd/>
            <a:tailEnd/>
          </a:ln>
        </p:spPr>
        <p:txBody>
          <a:bodyPr anchor="ctr"/>
          <a:lstStyle/>
          <a:p>
            <a:pPr algn="ctr"/>
            <a:r>
              <a:rPr lang="ja-JP" altLang="en-US" sz="1400" b="1" dirty="0" smtClean="0">
                <a:solidFill>
                  <a:srgbClr val="000000"/>
                </a:solidFill>
                <a:latin typeface="MS UI Gothic" pitchFamily="34" charset="-128"/>
                <a:ea typeface="MS UI Gothic" pitchFamily="34" charset="-128"/>
                <a:cs typeface="Arial" charset="0"/>
              </a:rPr>
              <a:t>アクセス</a:t>
            </a:r>
            <a:endParaRPr lang="ko-KR" altLang="en-US" sz="1400" b="1" dirty="0">
              <a:solidFill>
                <a:srgbClr val="000000"/>
              </a:solidFill>
              <a:latin typeface="MS UI Gothic" pitchFamily="34" charset="-128"/>
              <a:ea typeface="새굴림" pitchFamily="18" charset="-127"/>
              <a:cs typeface="Arial" charset="0"/>
            </a:endParaRPr>
          </a:p>
        </p:txBody>
      </p:sp>
    </p:spTree>
    <p:extLst>
      <p:ext uri="{BB962C8B-B14F-4D97-AF65-F5344CB8AC3E}">
        <p14:creationId xmlns:p14="http://schemas.microsoft.com/office/powerpoint/2010/main" xmlns="" val="3380837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384346" y="1455851"/>
            <a:ext cx="2123276" cy="1800000"/>
          </a:xfrm>
          <a:prstGeom prst="rect">
            <a:avLst/>
          </a:prstGeom>
        </p:spPr>
      </p:pic>
      <p:pic>
        <p:nvPicPr>
          <p:cNvPr id="5" name="그림 4"/>
          <p:cNvPicPr>
            <a:picLocks noChangeAspect="1"/>
          </p:cNvPicPr>
          <p:nvPr/>
        </p:nvPicPr>
        <p:blipFill rotWithShape="1">
          <a:blip r:embed="rId3" cstate="print">
            <a:extLst>
              <a:ext uri="{28A0092B-C50C-407E-A947-70E740481C1C}">
                <a14:useLocalDpi xmlns:a14="http://schemas.microsoft.com/office/drawing/2010/main" xmlns="" val="0"/>
              </a:ext>
            </a:extLst>
          </a:blip>
          <a:srcRect l="24289" t="15043" r="24258" b="20950"/>
          <a:stretch/>
        </p:blipFill>
        <p:spPr>
          <a:xfrm>
            <a:off x="543075" y="1457600"/>
            <a:ext cx="1687500" cy="1800000"/>
          </a:xfrm>
          <a:prstGeom prst="rect">
            <a:avLst/>
          </a:prstGeom>
        </p:spPr>
      </p:pic>
      <p:pic>
        <p:nvPicPr>
          <p:cNvPr id="6" name="그림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986795" y="3364872"/>
            <a:ext cx="2148486" cy="1800000"/>
          </a:xfrm>
          <a:prstGeom prst="rect">
            <a:avLst/>
          </a:prstGeom>
        </p:spPr>
      </p:pic>
      <p:pic>
        <p:nvPicPr>
          <p:cNvPr id="7" name="그림 6"/>
          <p:cNvPicPr>
            <a:picLocks noChangeAspect="1"/>
          </p:cNvPicPr>
          <p:nvPr/>
        </p:nvPicPr>
        <p:blipFill rotWithShape="1">
          <a:blip r:embed="rId5" cstate="print">
            <a:extLst>
              <a:ext uri="{28A0092B-C50C-407E-A947-70E740481C1C}">
                <a14:useLocalDpi xmlns:a14="http://schemas.microsoft.com/office/drawing/2010/main" xmlns="" val="0"/>
              </a:ext>
            </a:extLst>
          </a:blip>
          <a:srcRect l="15238" r="17458"/>
          <a:stretch/>
        </p:blipFill>
        <p:spPr>
          <a:xfrm>
            <a:off x="6637139" y="1455851"/>
            <a:ext cx="2160240" cy="1800000"/>
          </a:xfrm>
          <a:prstGeom prst="rect">
            <a:avLst/>
          </a:prstGeom>
        </p:spPr>
      </p:pic>
      <p:pic>
        <p:nvPicPr>
          <p:cNvPr id="8" name="그림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39552" y="3364872"/>
            <a:ext cx="3223235" cy="1800000"/>
          </a:xfrm>
          <a:prstGeom prst="rect">
            <a:avLst/>
          </a:prstGeom>
        </p:spPr>
      </p:pic>
      <p:pic>
        <p:nvPicPr>
          <p:cNvPr id="9" name="그림 8"/>
          <p:cNvPicPr>
            <a:picLocks noChangeAspect="1"/>
          </p:cNvPicPr>
          <p:nvPr/>
        </p:nvPicPr>
        <p:blipFill rotWithShape="1">
          <a:blip r:embed="rId7" cstate="print">
            <a:extLst>
              <a:ext uri="{28A0092B-C50C-407E-A947-70E740481C1C}">
                <a14:useLocalDpi xmlns:a14="http://schemas.microsoft.com/office/drawing/2010/main" xmlns="" val="0"/>
              </a:ext>
            </a:extLst>
          </a:blip>
          <a:srcRect l="36417" t="8866" r="18578" b="15125"/>
          <a:stretch/>
        </p:blipFill>
        <p:spPr>
          <a:xfrm>
            <a:off x="2360092" y="1455851"/>
            <a:ext cx="1894737" cy="1800000"/>
          </a:xfrm>
          <a:prstGeom prst="rect">
            <a:avLst/>
          </a:prstGeom>
        </p:spPr>
      </p:pic>
      <p:pic>
        <p:nvPicPr>
          <p:cNvPr id="10" name="그림 9"/>
          <p:cNvPicPr>
            <a:picLocks noChangeAspect="1"/>
          </p:cNvPicPr>
          <p:nvPr/>
        </p:nvPicPr>
        <p:blipFill rotWithShape="1">
          <a:blip r:embed="rId8" cstate="print">
            <a:extLst>
              <a:ext uri="{28A0092B-C50C-407E-A947-70E740481C1C}">
                <a14:useLocalDpi xmlns:a14="http://schemas.microsoft.com/office/drawing/2010/main" xmlns="" val="0"/>
              </a:ext>
            </a:extLst>
          </a:blip>
          <a:srcRect l="20160" r="16833" b="17303"/>
          <a:stretch/>
        </p:blipFill>
        <p:spPr>
          <a:xfrm>
            <a:off x="6359290" y="3364872"/>
            <a:ext cx="2438089" cy="1800000"/>
          </a:xfrm>
          <a:prstGeom prst="rect">
            <a:avLst/>
          </a:prstGeom>
        </p:spPr>
      </p:pic>
      <p:pic>
        <p:nvPicPr>
          <p:cNvPr id="11" name="그림 10"/>
          <p:cNvPicPr>
            <a:picLocks noChangeAspect="1"/>
          </p:cNvPicPr>
          <p:nvPr/>
        </p:nvPicPr>
        <p:blipFill rotWithShape="1">
          <a:blip r:embed="rId9" cstate="print">
            <a:extLst>
              <a:ext uri="{28A0092B-C50C-407E-A947-70E740481C1C}">
                <a14:useLocalDpi xmlns:a14="http://schemas.microsoft.com/office/drawing/2010/main" xmlns="" val="0"/>
              </a:ext>
            </a:extLst>
          </a:blip>
          <a:srcRect l="27992" t="26396" b="9597"/>
          <a:stretch/>
        </p:blipFill>
        <p:spPr>
          <a:xfrm>
            <a:off x="2360092" y="5273893"/>
            <a:ext cx="2160000" cy="1440000"/>
          </a:xfrm>
          <a:prstGeom prst="rect">
            <a:avLst/>
          </a:prstGeom>
        </p:spPr>
      </p:pic>
      <p:sp>
        <p:nvSpPr>
          <p:cNvPr id="12" name="제목 11"/>
          <p:cNvSpPr>
            <a:spLocks noGrp="1"/>
          </p:cNvSpPr>
          <p:nvPr>
            <p:ph type="ctrTitle"/>
          </p:nvPr>
        </p:nvSpPr>
        <p:spPr/>
        <p:txBody>
          <a:bodyPr/>
          <a:lstStyle/>
          <a:p>
            <a:r>
              <a:rPr lang="ja-JP" altLang="ko-KR" dirty="0">
                <a:latin typeface="MS UI Gothic" pitchFamily="34" charset="-128"/>
                <a:ea typeface="MS UI Gothic" pitchFamily="34" charset="-128"/>
              </a:rPr>
              <a:t>製品紹介</a:t>
            </a:r>
            <a:endParaRPr lang="ko-KR" altLang="en-US" dirty="0">
              <a:latin typeface="MS UI Gothic" pitchFamily="34" charset="-128"/>
            </a:endParaRPr>
          </a:p>
        </p:txBody>
      </p:sp>
      <p:sp>
        <p:nvSpPr>
          <p:cNvPr id="13" name="부제목 2"/>
          <p:cNvSpPr>
            <a:spLocks noGrp="1"/>
          </p:cNvSpPr>
          <p:nvPr>
            <p:ph type="subTitle" idx="1"/>
          </p:nvPr>
        </p:nvSpPr>
        <p:spPr>
          <a:xfrm>
            <a:off x="539552" y="692150"/>
            <a:ext cx="8353622" cy="648618"/>
          </a:xfrm>
        </p:spPr>
        <p:txBody>
          <a:bodyPr>
            <a:normAutofit/>
          </a:bodyPr>
          <a:lstStyle/>
          <a:p>
            <a:r>
              <a:rPr lang="en-US" altLang="ko-KR" sz="1400" dirty="0" smtClean="0">
                <a:latin typeface="MS UI Gothic" pitchFamily="34" charset="-128"/>
                <a:ea typeface="MS UI Gothic" pitchFamily="34" charset="-128"/>
              </a:rPr>
              <a:t>Press Punch Die </a:t>
            </a:r>
            <a:r>
              <a:rPr lang="ja-JP" altLang="en-US" sz="1400" dirty="0" smtClean="0">
                <a:latin typeface="MS UI Gothic" pitchFamily="34" charset="-128"/>
                <a:ea typeface="MS UI Gothic" pitchFamily="34" charset="-128"/>
              </a:rPr>
              <a:t>及び</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コネクター製品</a:t>
            </a:r>
            <a:endParaRPr lang="ko-KR" altLang="en-US" sz="1400" dirty="0">
              <a:latin typeface="MS UI Gothic" pitchFamily="34" charset="-128"/>
            </a:endParaRPr>
          </a:p>
        </p:txBody>
      </p:sp>
      <p:pic>
        <p:nvPicPr>
          <p:cNvPr id="14" name="그림 13"/>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4710056" y="5258133"/>
            <a:ext cx="2560000" cy="1440000"/>
          </a:xfrm>
          <a:prstGeom prst="rect">
            <a:avLst/>
          </a:prstGeom>
        </p:spPr>
      </p:pic>
    </p:spTree>
    <p:extLst>
      <p:ext uri="{BB962C8B-B14F-4D97-AF65-F5344CB8AC3E}">
        <p14:creationId xmlns:p14="http://schemas.microsoft.com/office/powerpoint/2010/main" xmlns="" val="5963384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ja-JP" altLang="ko-KR" dirty="0">
                <a:latin typeface="MS UI Gothic" pitchFamily="34" charset="-128"/>
                <a:ea typeface="MS UI Gothic" pitchFamily="34" charset="-128"/>
              </a:rPr>
              <a:t>製品紹介</a:t>
            </a:r>
            <a:endParaRPr lang="ko-KR" altLang="en-US" dirty="0">
              <a:latin typeface="MS UI Gothic" pitchFamily="34" charset="-128"/>
            </a:endParaRPr>
          </a:p>
        </p:txBody>
      </p:sp>
      <p:sp>
        <p:nvSpPr>
          <p:cNvPr id="3" name="부제목 2"/>
          <p:cNvSpPr>
            <a:spLocks noGrp="1"/>
          </p:cNvSpPr>
          <p:nvPr>
            <p:ph type="subTitle" idx="1"/>
          </p:nvPr>
        </p:nvSpPr>
        <p:spPr/>
        <p:txBody>
          <a:bodyPr>
            <a:noAutofit/>
          </a:bodyPr>
          <a:lstStyle/>
          <a:p>
            <a:r>
              <a:rPr lang="en-US" altLang="ko-KR" sz="1400" dirty="0" smtClean="0">
                <a:latin typeface="MS UI Gothic" pitchFamily="34" charset="-128"/>
                <a:ea typeface="MS UI Gothic" pitchFamily="34" charset="-128"/>
              </a:rPr>
              <a:t>Micro Pin</a:t>
            </a:r>
            <a:r>
              <a:rPr lang="ko-KR" altLang="en-US" sz="1400" dirty="0" smtClean="0">
                <a:latin typeface="MS UI Gothic" pitchFamily="34" charset="-128"/>
              </a:rPr>
              <a:t> ｜ </a:t>
            </a:r>
            <a:r>
              <a:rPr lang="en-US" altLang="ko-KR" sz="1400" dirty="0" smtClean="0">
                <a:latin typeface="MS UI Gothic" pitchFamily="34" charset="-128"/>
                <a:ea typeface="MS UI Gothic" pitchFamily="34" charset="-128"/>
              </a:rPr>
              <a:t>Piercing Punch</a:t>
            </a:r>
            <a:r>
              <a:rPr lang="ko-KR" altLang="en-US" sz="1400" dirty="0">
                <a:latin typeface="MS UI Gothic" pitchFamily="34" charset="-128"/>
              </a:rPr>
              <a:t> </a:t>
            </a:r>
            <a:r>
              <a:rPr lang="ko-KR" altLang="en-US" sz="1400" dirty="0" smtClean="0">
                <a:latin typeface="MS UI Gothic" pitchFamily="34" charset="-128"/>
              </a:rPr>
              <a:t>｜</a:t>
            </a:r>
            <a:r>
              <a:rPr lang="en-US" altLang="ko-KR" sz="1400" dirty="0" smtClean="0">
                <a:latin typeface="MS UI Gothic" pitchFamily="34" charset="-128"/>
                <a:ea typeface="MS UI Gothic" pitchFamily="34" charset="-128"/>
              </a:rPr>
              <a:t>Core Pin</a:t>
            </a:r>
          </a:p>
          <a:p>
            <a:r>
              <a:rPr lang="ja-JP" altLang="en-US" sz="1400" dirty="0" smtClean="0">
                <a:latin typeface="MS UI Gothic" pitchFamily="34" charset="-128"/>
                <a:ea typeface="MS UI Gothic" pitchFamily="34" charset="-128"/>
              </a:rPr>
              <a:t>最小加工</a:t>
            </a:r>
            <a:r>
              <a:rPr lang="ko-KR" altLang="en-US" sz="1400" dirty="0" smtClean="0">
                <a:latin typeface="MS UI Gothic" pitchFamily="34" charset="-128"/>
              </a:rPr>
              <a:t> </a:t>
            </a:r>
            <a:r>
              <a:rPr lang="ja-JP" altLang="en-US" sz="1400" dirty="0" smtClean="0">
                <a:latin typeface="MS UI Gothic" pitchFamily="34" charset="-128"/>
                <a:ea typeface="MS UI Gothic" pitchFamily="34" charset="-128"/>
              </a:rPr>
              <a:t>外径寸法</a:t>
            </a:r>
            <a:r>
              <a:rPr lang="en-US" altLang="ko-KR" sz="1400" dirty="0" smtClean="0">
                <a:latin typeface="MS UI Gothic" pitchFamily="34" charset="-128"/>
                <a:ea typeface="MS UI Gothic" pitchFamily="34" charset="-128"/>
              </a:rPr>
              <a:t>: </a:t>
            </a:r>
            <a:r>
              <a:rPr lang="ko-KR" altLang="en-US" sz="1400" dirty="0" smtClean="0">
                <a:latin typeface="MS UI Gothic" pitchFamily="34" charset="-128"/>
              </a:rPr>
              <a:t>￠</a:t>
            </a:r>
            <a:r>
              <a:rPr lang="en-US" altLang="ko-KR" sz="1400" dirty="0" smtClean="0">
                <a:latin typeface="MS UI Gothic" pitchFamily="34" charset="-128"/>
                <a:ea typeface="MS UI Gothic" pitchFamily="34" charset="-128"/>
              </a:rPr>
              <a:t>0.02</a:t>
            </a:r>
            <a:r>
              <a:rPr lang="ja-JP" altLang="en-US" sz="1400" dirty="0" smtClean="0">
                <a:latin typeface="MS UI Gothic" pitchFamily="34" charset="-128"/>
                <a:ea typeface="MS UI Gothic" pitchFamily="34" charset="-128"/>
              </a:rPr>
              <a:t>材質</a:t>
            </a:r>
            <a:r>
              <a:rPr lang="en-US" altLang="ko-KR" sz="1400" dirty="0" smtClean="0">
                <a:latin typeface="MS UI Gothic" pitchFamily="34" charset="-128"/>
                <a:ea typeface="MS UI Gothic" pitchFamily="34" charset="-128"/>
              </a:rPr>
              <a:t>:</a:t>
            </a:r>
            <a:r>
              <a:rPr lang="ja-JP" altLang="en-US" sz="1400" dirty="0" smtClean="0">
                <a:latin typeface="MS UI Gothic" pitchFamily="34" charset="-128"/>
                <a:ea typeface="MS UI Gothic" pitchFamily="34" charset="-128"/>
              </a:rPr>
              <a:t>超硬</a:t>
            </a:r>
            <a:endParaRPr lang="en-US" altLang="ko-KR" sz="1400" dirty="0" smtClean="0">
              <a:latin typeface="MS UI Gothic" pitchFamily="34" charset="-128"/>
              <a:ea typeface="MS UI Gothic" pitchFamily="34" charset="-128"/>
            </a:endParaRPr>
          </a:p>
        </p:txBody>
      </p:sp>
      <p:pic>
        <p:nvPicPr>
          <p:cNvPr id="4" name="그림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776420" y="1869590"/>
            <a:ext cx="5075737" cy="2160000"/>
          </a:xfrm>
          <a:prstGeom prst="rect">
            <a:avLst/>
          </a:prstGeom>
        </p:spPr>
      </p:pic>
      <p:pic>
        <p:nvPicPr>
          <p:cNvPr id="5" name="그림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776420" y="4360665"/>
            <a:ext cx="1772446" cy="2160000"/>
          </a:xfrm>
          <a:prstGeom prst="rect">
            <a:avLst/>
          </a:prstGeom>
        </p:spPr>
      </p:pic>
      <p:pic>
        <p:nvPicPr>
          <p:cNvPr id="6" name="그림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906957" y="4365104"/>
            <a:ext cx="2945200" cy="2160000"/>
          </a:xfrm>
          <a:prstGeom prst="rect">
            <a:avLst/>
          </a:prstGeom>
        </p:spPr>
      </p:pic>
      <p:pic>
        <p:nvPicPr>
          <p:cNvPr id="7" name="그림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39552" y="4365104"/>
            <a:ext cx="2878777" cy="2160000"/>
          </a:xfrm>
          <a:prstGeom prst="rect">
            <a:avLst/>
          </a:prstGeom>
        </p:spPr>
      </p:pic>
      <p:pic>
        <p:nvPicPr>
          <p:cNvPr id="8" name="그림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39552" y="1869590"/>
            <a:ext cx="2880437" cy="2160000"/>
          </a:xfrm>
          <a:prstGeom prst="rect">
            <a:avLst/>
          </a:prstGeom>
        </p:spPr>
      </p:pic>
    </p:spTree>
    <p:extLst>
      <p:ext uri="{BB962C8B-B14F-4D97-AF65-F5344CB8AC3E}">
        <p14:creationId xmlns:p14="http://schemas.microsoft.com/office/powerpoint/2010/main" xmlns="" val="37318360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en-US" altLang="ko-KR" dirty="0" smtClean="0">
                <a:latin typeface="MS UI Gothic" pitchFamily="34" charset="-128"/>
                <a:ea typeface="MS UI Gothic" pitchFamily="34" charset="-128"/>
              </a:rPr>
              <a:t>PART IV </a:t>
            </a:r>
            <a:r>
              <a:rPr lang="ja-JP" altLang="en-US" dirty="0">
                <a:latin typeface="MS UI Gothic" pitchFamily="34" charset="-128"/>
                <a:ea typeface="MS UI Gothic" pitchFamily="34" charset="-128"/>
              </a:rPr>
              <a:t>アクセス</a:t>
            </a:r>
            <a:r>
              <a:rPr lang="en-US" altLang="ko-KR" dirty="0" smtClean="0">
                <a:latin typeface="MS UI Gothic" pitchFamily="34" charset="-128"/>
                <a:ea typeface="MS UI Gothic" pitchFamily="34" charset="-128"/>
                <a:sym typeface="Wingdings" panose="05000000000000000000" pitchFamily="2" charset="2"/>
              </a:rPr>
              <a:t> </a:t>
            </a:r>
            <a:endParaRPr lang="ko-KR" altLang="en-US" dirty="0">
              <a:latin typeface="MS UI Gothic" pitchFamily="34" charset="-128"/>
            </a:endParaRPr>
          </a:p>
        </p:txBody>
      </p:sp>
      <p:pic>
        <p:nvPicPr>
          <p:cNvPr id="4" name="그림 3"/>
          <p:cNvPicPr>
            <a:picLocks noChangeAspect="1"/>
          </p:cNvPicPr>
          <p:nvPr/>
        </p:nvPicPr>
        <p:blipFill rotWithShape="1">
          <a:blip r:embed="rId3" cstate="print"/>
          <a:srcRect l="25207" t="15373" r="3021" b="10837"/>
          <a:stretch/>
        </p:blipFill>
        <p:spPr>
          <a:xfrm>
            <a:off x="251520" y="1268759"/>
            <a:ext cx="7488832" cy="4330891"/>
          </a:xfrm>
          <a:prstGeom prst="rect">
            <a:avLst/>
          </a:prstGeom>
        </p:spPr>
      </p:pic>
      <p:sp>
        <p:nvSpPr>
          <p:cNvPr id="5" name="직사각형 4"/>
          <p:cNvSpPr/>
          <p:nvPr/>
        </p:nvSpPr>
        <p:spPr>
          <a:xfrm>
            <a:off x="251520" y="5733255"/>
            <a:ext cx="7488832" cy="936104"/>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3" name="직사각형 2"/>
          <p:cNvSpPr/>
          <p:nvPr/>
        </p:nvSpPr>
        <p:spPr>
          <a:xfrm>
            <a:off x="251520" y="5878141"/>
            <a:ext cx="7416824" cy="646331"/>
          </a:xfrm>
          <a:prstGeom prst="rect">
            <a:avLst/>
          </a:prstGeom>
        </p:spPr>
        <p:txBody>
          <a:bodyPr wrap="square">
            <a:spAutoFit/>
          </a:bodyPr>
          <a:lstStyle/>
          <a:p>
            <a:r>
              <a:rPr lang="ja-JP" altLang="en-US" sz="1200" dirty="0" smtClean="0">
                <a:latin typeface="MS UI Gothic" pitchFamily="34" charset="-128"/>
                <a:ea typeface="MS UI Gothic" pitchFamily="34" charset="-128"/>
              </a:rPr>
              <a:t>（株）シンワ精密</a:t>
            </a:r>
            <a:r>
              <a:rPr lang="ko-KR" altLang="en-US" sz="1200" dirty="0" smtClean="0">
                <a:latin typeface="MS UI Gothic" pitchFamily="34" charset="-128"/>
              </a:rPr>
              <a:t> </a:t>
            </a:r>
            <a:r>
              <a:rPr lang="ja-JP" altLang="en-US" sz="1200" dirty="0" smtClean="0">
                <a:latin typeface="MS UI Gothic" pitchFamily="34" charset="-128"/>
                <a:ea typeface="MS UI Gothic" pitchFamily="34" charset="-128"/>
              </a:rPr>
              <a:t>本社</a:t>
            </a:r>
            <a:r>
              <a:rPr lang="en-US" altLang="ko-KR" sz="1200" dirty="0" smtClean="0">
                <a:latin typeface="MS UI Gothic" pitchFamily="34" charset="-128"/>
                <a:ea typeface="MS UI Gothic" pitchFamily="34" charset="-128"/>
              </a:rPr>
              <a:t>1</a:t>
            </a:r>
            <a:r>
              <a:rPr lang="ja-JP" altLang="en-US" sz="1200" dirty="0" smtClean="0">
                <a:latin typeface="MS UI Gothic" pitchFamily="34" charset="-128"/>
                <a:ea typeface="MS UI Gothic" pitchFamily="34" charset="-128"/>
              </a:rPr>
              <a:t>工場</a:t>
            </a:r>
            <a:r>
              <a:rPr lang="ko-KR" altLang="en-US" sz="1200" dirty="0" smtClean="0">
                <a:latin typeface="MS UI Gothic" pitchFamily="34" charset="-128"/>
              </a:rPr>
              <a:t> </a:t>
            </a:r>
            <a:r>
              <a:rPr lang="ja-JP" altLang="en-US" sz="1200" dirty="0" smtClean="0">
                <a:latin typeface="MS UI Gothic" pitchFamily="34" charset="-128"/>
                <a:ea typeface="MS UI Gothic" pitchFamily="34" charset="-128"/>
              </a:rPr>
              <a:t>（精密事業チーム）：</a:t>
            </a:r>
            <a:r>
              <a:rPr lang="ko-KR" altLang="en-US" sz="1200" dirty="0" smtClean="0">
                <a:latin typeface="MS UI Gothic" pitchFamily="34" charset="-128"/>
              </a:rPr>
              <a:t> 京畿道 富川市 </a:t>
            </a:r>
            <a:r>
              <a:rPr lang="ja-JP" altLang="en-US" sz="1200" dirty="0" smtClean="0">
                <a:latin typeface="MS UI Gothic" pitchFamily="34" charset="-128"/>
                <a:ea typeface="MS UI Gothic" pitchFamily="34" charset="-128"/>
              </a:rPr>
              <a:t>ジョマル路　</a:t>
            </a:r>
            <a:r>
              <a:rPr lang="en-US" altLang="ja-JP" sz="1200" dirty="0" smtClean="0">
                <a:latin typeface="MS UI Gothic" pitchFamily="34" charset="-128"/>
                <a:ea typeface="MS UI Gothic" pitchFamily="34" charset="-128"/>
              </a:rPr>
              <a:t>385</a:t>
            </a:r>
            <a:r>
              <a:rPr lang="ko-KR" altLang="en-US" sz="1200" dirty="0" smtClean="0">
                <a:latin typeface="MS UI Gothic" pitchFamily="34" charset="-128"/>
              </a:rPr>
              <a:t>番</a:t>
            </a:r>
            <a:r>
              <a:rPr lang="ja-JP" altLang="en-US" sz="1200" dirty="0" smtClean="0">
                <a:latin typeface="MS UI Gothic" pitchFamily="34" charset="-128"/>
                <a:ea typeface="MS UI Gothic" pitchFamily="34" charset="-128"/>
              </a:rPr>
              <a:t>ギル　</a:t>
            </a:r>
            <a:r>
              <a:rPr lang="en-US" altLang="ja-JP" sz="1200" dirty="0" smtClean="0">
                <a:latin typeface="MS UI Gothic" pitchFamily="34" charset="-128"/>
                <a:ea typeface="MS UI Gothic" pitchFamily="34" charset="-128"/>
              </a:rPr>
              <a:t>15</a:t>
            </a:r>
            <a:endParaRPr lang="en-US" altLang="ko-KR" sz="1200" dirty="0" smtClean="0">
              <a:latin typeface="MS UI Gothic" pitchFamily="34" charset="-128"/>
              <a:ea typeface="MS UI Gothic" pitchFamily="34" charset="-128"/>
            </a:endParaRPr>
          </a:p>
          <a:p>
            <a:endParaRPr lang="en-US" altLang="ko-KR" sz="1200" dirty="0" smtClean="0">
              <a:latin typeface="MS UI Gothic" pitchFamily="34" charset="-128"/>
              <a:ea typeface="MS UI Gothic" pitchFamily="34" charset="-128"/>
            </a:endParaRPr>
          </a:p>
          <a:p>
            <a:r>
              <a:rPr lang="ja-JP" altLang="en-US" sz="1200" dirty="0" smtClean="0">
                <a:latin typeface="MS UI Gothic" pitchFamily="34" charset="-128"/>
                <a:ea typeface="MS UI Gothic" pitchFamily="34" charset="-128"/>
              </a:rPr>
              <a:t>（株）シンワ精密</a:t>
            </a:r>
            <a:r>
              <a:rPr lang="ko-KR" altLang="en-US" sz="1200" dirty="0" smtClean="0">
                <a:latin typeface="MS UI Gothic" pitchFamily="34" charset="-128"/>
              </a:rPr>
              <a:t> </a:t>
            </a:r>
            <a:r>
              <a:rPr lang="ja-JP" altLang="en-US" sz="1200" dirty="0" smtClean="0">
                <a:latin typeface="MS UI Gothic" pitchFamily="34" charset="-128"/>
                <a:ea typeface="MS UI Gothic" pitchFamily="34" charset="-128"/>
              </a:rPr>
              <a:t>本社</a:t>
            </a:r>
            <a:r>
              <a:rPr lang="en-US" altLang="ko-KR" sz="1200" dirty="0" smtClean="0">
                <a:latin typeface="MS UI Gothic" pitchFamily="34" charset="-128"/>
                <a:ea typeface="MS UI Gothic" pitchFamily="34" charset="-128"/>
              </a:rPr>
              <a:t>2</a:t>
            </a:r>
            <a:r>
              <a:rPr lang="ja-JP" altLang="en-US" sz="1200" dirty="0" smtClean="0">
                <a:latin typeface="MS UI Gothic" pitchFamily="34" charset="-128"/>
                <a:ea typeface="MS UI Gothic" pitchFamily="34" charset="-128"/>
              </a:rPr>
              <a:t>工場（汎用事業チーム）：</a:t>
            </a:r>
            <a:r>
              <a:rPr lang="ko-KR" altLang="en-US" sz="1200" dirty="0" smtClean="0">
                <a:latin typeface="MS UI Gothic" pitchFamily="34" charset="-128"/>
              </a:rPr>
              <a:t> 京畿道 富川市 富川</a:t>
            </a:r>
            <a:r>
              <a:rPr lang="ja-JP" altLang="en-US" sz="1200" dirty="0" smtClean="0">
                <a:latin typeface="MS UI Gothic" pitchFamily="34" charset="-128"/>
                <a:ea typeface="MS UI Gothic" pitchFamily="34" charset="-128"/>
              </a:rPr>
              <a:t>路</a:t>
            </a:r>
            <a:r>
              <a:rPr lang="ko-KR" altLang="en-US" sz="1200" dirty="0" smtClean="0">
                <a:latin typeface="MS UI Gothic" pitchFamily="34" charset="-128"/>
              </a:rPr>
              <a:t> </a:t>
            </a:r>
            <a:r>
              <a:rPr lang="en-US" altLang="ko-KR" sz="1200" dirty="0" smtClean="0">
                <a:latin typeface="MS UI Gothic" pitchFamily="34" charset="-128"/>
                <a:ea typeface="MS UI Gothic" pitchFamily="34" charset="-128"/>
              </a:rPr>
              <a:t>198</a:t>
            </a:r>
            <a:r>
              <a:rPr lang="ko-KR" altLang="en-US" sz="1200" dirty="0" smtClean="0">
                <a:latin typeface="MS UI Gothic" pitchFamily="34" charset="-128"/>
              </a:rPr>
              <a:t> 番</a:t>
            </a:r>
            <a:r>
              <a:rPr lang="ja-JP" altLang="en-US" sz="1200" dirty="0" smtClean="0">
                <a:latin typeface="MS UI Gothic" pitchFamily="34" charset="-128"/>
                <a:ea typeface="MS UI Gothic" pitchFamily="34" charset="-128"/>
              </a:rPr>
              <a:t>ギル　春衣テクノパーク </a:t>
            </a:r>
            <a:r>
              <a:rPr lang="en-US" altLang="ko-KR" sz="1200" dirty="0" smtClean="0">
                <a:latin typeface="MS UI Gothic" pitchFamily="34" charset="-128"/>
                <a:ea typeface="MS UI Gothic" pitchFamily="34" charset="-128"/>
              </a:rPr>
              <a:t>101</a:t>
            </a:r>
            <a:r>
              <a:rPr lang="ja-JP" altLang="en-US" sz="1200" dirty="0" smtClean="0">
                <a:latin typeface="MS UI Gothic" pitchFamily="34" charset="-128"/>
                <a:ea typeface="MS UI Gothic" pitchFamily="34" charset="-128"/>
              </a:rPr>
              <a:t>棟</a:t>
            </a:r>
            <a:r>
              <a:rPr lang="ko-KR" altLang="en-US" sz="1200" dirty="0" smtClean="0">
                <a:latin typeface="MS UI Gothic" pitchFamily="34" charset="-128"/>
              </a:rPr>
              <a:t> </a:t>
            </a:r>
            <a:r>
              <a:rPr lang="en-US" altLang="ko-KR" sz="1200" dirty="0" smtClean="0">
                <a:latin typeface="MS UI Gothic" pitchFamily="34" charset="-128"/>
                <a:ea typeface="MS UI Gothic" pitchFamily="34" charset="-128"/>
              </a:rPr>
              <a:t>308</a:t>
            </a:r>
            <a:r>
              <a:rPr lang="ja-JP" altLang="en-US" sz="1200" dirty="0" smtClean="0">
                <a:latin typeface="MS UI Gothic" pitchFamily="34" charset="-128"/>
                <a:ea typeface="MS UI Gothic" pitchFamily="34" charset="-128"/>
              </a:rPr>
              <a:t>戸</a:t>
            </a:r>
            <a:endParaRPr lang="ko-KR" altLang="en-US" sz="1200" dirty="0">
              <a:latin typeface="MS UI Gothic" pitchFamily="34" charset="-128"/>
            </a:endParaRPr>
          </a:p>
        </p:txBody>
      </p:sp>
    </p:spTree>
    <p:extLst>
      <p:ext uri="{BB962C8B-B14F-4D97-AF65-F5344CB8AC3E}">
        <p14:creationId xmlns:p14="http://schemas.microsoft.com/office/powerpoint/2010/main" xmlns="" val="6288094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텍스트 개체 틀 1"/>
          <p:cNvSpPr>
            <a:spLocks noGrp="1"/>
          </p:cNvSpPr>
          <p:nvPr>
            <p:ph type="body" idx="1"/>
          </p:nvPr>
        </p:nvSpPr>
        <p:spPr>
          <a:xfrm>
            <a:off x="107504" y="2420888"/>
            <a:ext cx="4896544" cy="792088"/>
          </a:xfrm>
        </p:spPr>
        <p:txBody>
          <a:bodyPr>
            <a:noAutofit/>
          </a:bodyPr>
          <a:lstStyle/>
          <a:p>
            <a:r>
              <a:rPr lang="en-US" altLang="ko-KR" sz="4400" b="0" dirty="0" smtClean="0">
                <a:latin typeface="MS UI Gothic" pitchFamily="34" charset="-128"/>
                <a:ea typeface="MS UI Gothic" pitchFamily="34" charset="-128"/>
              </a:rPr>
              <a:t>Thank You!</a:t>
            </a:r>
            <a:endParaRPr lang="ko-KR" altLang="en-US" sz="4400" b="0" dirty="0">
              <a:latin typeface="MS UI Gothic" pitchFamily="34" charset="-128"/>
            </a:endParaRPr>
          </a:p>
        </p:txBody>
      </p:sp>
      <p:pic>
        <p:nvPicPr>
          <p:cNvPr id="57" name="그림 5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524328" y="5262732"/>
            <a:ext cx="1368152" cy="1401685"/>
          </a:xfrm>
          <a:prstGeom prst="rect">
            <a:avLst/>
          </a:prstGeom>
        </p:spPr>
      </p:pic>
    </p:spTree>
    <p:extLst>
      <p:ext uri="{BB962C8B-B14F-4D97-AF65-F5344CB8AC3E}">
        <p14:creationId xmlns:p14="http://schemas.microsoft.com/office/powerpoint/2010/main" xmlns="" val="1920480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텍스트 개체 틀 1"/>
          <p:cNvSpPr>
            <a:spLocks noGrp="1"/>
          </p:cNvSpPr>
          <p:nvPr>
            <p:ph type="body" idx="1"/>
          </p:nvPr>
        </p:nvSpPr>
        <p:spPr/>
        <p:txBody>
          <a:bodyPr/>
          <a:lstStyle/>
          <a:p>
            <a:r>
              <a:rPr lang="en-US" altLang="ko-KR" b="0" dirty="0" smtClean="0">
                <a:latin typeface="MS UI Gothic" pitchFamily="34" charset="-128"/>
                <a:ea typeface="MS UI Gothic" pitchFamily="34" charset="-128"/>
              </a:rPr>
              <a:t>Intro</a:t>
            </a:r>
            <a:endParaRPr lang="ko-KR" altLang="en-US" b="0" dirty="0">
              <a:latin typeface="MS UI Gothic" pitchFamily="34" charset="-128"/>
            </a:endParaRPr>
          </a:p>
        </p:txBody>
      </p:sp>
      <p:sp>
        <p:nvSpPr>
          <p:cNvPr id="3" name="텍스트 개체 틀 2"/>
          <p:cNvSpPr>
            <a:spLocks noGrp="1"/>
          </p:cNvSpPr>
          <p:nvPr>
            <p:ph type="body" idx="10"/>
          </p:nvPr>
        </p:nvSpPr>
        <p:spPr/>
        <p:txBody>
          <a:bodyPr/>
          <a:lstStyle/>
          <a:p>
            <a:r>
              <a:rPr lang="ja-JP" altLang="en-US" dirty="0" smtClean="0">
                <a:latin typeface="MS UI Gothic" pitchFamily="34" charset="-128"/>
                <a:ea typeface="MS UI Gothic" pitchFamily="34" charset="-128"/>
              </a:rPr>
              <a:t>会社紹介</a:t>
            </a:r>
            <a:endParaRPr lang="ko-KR" altLang="en-US" dirty="0">
              <a:latin typeface="MS UI Gothic" pitchFamily="34" charset="-128"/>
            </a:endParaRPr>
          </a:p>
        </p:txBody>
      </p:sp>
    </p:spTree>
    <p:extLst>
      <p:ext uri="{BB962C8B-B14F-4D97-AF65-F5344CB8AC3E}">
        <p14:creationId xmlns:p14="http://schemas.microsoft.com/office/powerpoint/2010/main" xmlns="" val="463149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ja-JP" altLang="en-US" dirty="0">
                <a:latin typeface="MS UI Gothic" pitchFamily="34" charset="-128"/>
                <a:ea typeface="MS UI Gothic" pitchFamily="34" charset="-128"/>
              </a:rPr>
              <a:t>会</a:t>
            </a:r>
            <a:r>
              <a:rPr lang="ja-JP" altLang="en-US" dirty="0" smtClean="0">
                <a:latin typeface="MS UI Gothic" pitchFamily="34" charset="-128"/>
                <a:ea typeface="MS UI Gothic" pitchFamily="34" charset="-128"/>
              </a:rPr>
              <a:t>社</a:t>
            </a:r>
            <a:r>
              <a:rPr lang="ja-JP" altLang="en-US" dirty="0">
                <a:latin typeface="MS UI Gothic" pitchFamily="34" charset="-128"/>
                <a:ea typeface="MS UI Gothic" pitchFamily="34" charset="-128"/>
              </a:rPr>
              <a:t>紹介</a:t>
            </a:r>
            <a:endParaRPr lang="ko-KR" altLang="en-US" dirty="0">
              <a:latin typeface="MS UI Gothic" pitchFamily="34" charset="-128"/>
            </a:endParaRPr>
          </a:p>
        </p:txBody>
      </p:sp>
      <p:sp>
        <p:nvSpPr>
          <p:cNvPr id="3" name="부제목 2"/>
          <p:cNvSpPr>
            <a:spLocks noGrp="1"/>
          </p:cNvSpPr>
          <p:nvPr>
            <p:ph type="subTitle" idx="1"/>
          </p:nvPr>
        </p:nvSpPr>
        <p:spPr>
          <a:xfrm>
            <a:off x="5543600" y="1556792"/>
            <a:ext cx="3600400" cy="4143477"/>
          </a:xfrm>
        </p:spPr>
        <p:txBody>
          <a:bodyPr>
            <a:normAutofit/>
          </a:bodyPr>
          <a:lstStyle/>
          <a:p>
            <a:pPr algn="ctr">
              <a:lnSpc>
                <a:spcPct val="150000"/>
              </a:lnSpc>
            </a:pPr>
            <a:r>
              <a:rPr lang="ja-JP" altLang="en-US" sz="1200" dirty="0" smtClean="0">
                <a:solidFill>
                  <a:schemeClr val="tx1"/>
                </a:solidFill>
                <a:latin typeface="MS UI Gothic" pitchFamily="34" charset="-128"/>
                <a:ea typeface="MS UI Gothic" pitchFamily="34" charset="-128"/>
              </a:rPr>
              <a:t>加工分野</a:t>
            </a:r>
            <a:endParaRPr lang="en-US" altLang="ko-KR" sz="1200" dirty="0">
              <a:solidFill>
                <a:schemeClr val="tx1"/>
              </a:solidFill>
              <a:latin typeface="MS UI Gothic" pitchFamily="34" charset="-128"/>
              <a:ea typeface="MS UI Gothic" pitchFamily="34" charset="-128"/>
            </a:endParaRPr>
          </a:p>
          <a:p>
            <a:pPr marL="342900" indent="-342900">
              <a:lnSpc>
                <a:spcPct val="150000"/>
              </a:lnSpc>
              <a:buFont typeface="Wingdings" panose="05000000000000000000" pitchFamily="2" charset="2"/>
              <a:buChar char="ü"/>
            </a:pPr>
            <a:r>
              <a:rPr lang="ja-JP" altLang="en-US" sz="1200" b="0" dirty="0" smtClean="0">
                <a:solidFill>
                  <a:schemeClr val="tx1"/>
                </a:solidFill>
                <a:latin typeface="MS UI Gothic" pitchFamily="34" charset="-128"/>
                <a:ea typeface="MS UI Gothic" pitchFamily="34" charset="-128"/>
              </a:rPr>
              <a:t>ピアジングパンチ及び精密ピン。</a:t>
            </a:r>
            <a:endParaRPr lang="en-US" altLang="ko-KR" sz="1200" b="0" dirty="0" smtClean="0">
              <a:solidFill>
                <a:schemeClr val="tx1"/>
              </a:solidFill>
              <a:latin typeface="MS UI Gothic" pitchFamily="34" charset="-128"/>
              <a:ea typeface="MS UI Gothic" pitchFamily="34" charset="-128"/>
            </a:endParaRPr>
          </a:p>
          <a:p>
            <a:pPr marL="342900" indent="-342900">
              <a:lnSpc>
                <a:spcPct val="150000"/>
              </a:lnSpc>
              <a:buFont typeface="Wingdings" panose="05000000000000000000" pitchFamily="2" charset="2"/>
              <a:buChar char="ü"/>
            </a:pPr>
            <a:r>
              <a:rPr lang="ja-JP" altLang="en-US" sz="1200" b="0" dirty="0" smtClean="0">
                <a:solidFill>
                  <a:schemeClr val="tx1"/>
                </a:solidFill>
                <a:latin typeface="MS UI Gothic" pitchFamily="34" charset="-128"/>
                <a:ea typeface="MS UI Gothic" pitchFamily="34" charset="-128"/>
              </a:rPr>
              <a:t>精密形状の円筒製品。</a:t>
            </a:r>
            <a:endParaRPr lang="en-US" altLang="ko-KR" sz="1200" b="0" dirty="0" smtClean="0">
              <a:solidFill>
                <a:schemeClr val="tx1"/>
              </a:solidFill>
              <a:latin typeface="MS UI Gothic" pitchFamily="34" charset="-128"/>
              <a:ea typeface="MS UI Gothic" pitchFamily="34" charset="-128"/>
            </a:endParaRPr>
          </a:p>
          <a:p>
            <a:pPr marL="342900" indent="-342900">
              <a:lnSpc>
                <a:spcPct val="150000"/>
              </a:lnSpc>
              <a:buFont typeface="Wingdings" panose="05000000000000000000" pitchFamily="2" charset="2"/>
              <a:buChar char="ü"/>
            </a:pPr>
            <a:r>
              <a:rPr lang="ja-JP" altLang="en-US" sz="1200" b="0" dirty="0" smtClean="0">
                <a:solidFill>
                  <a:schemeClr val="tx1"/>
                </a:solidFill>
                <a:latin typeface="MS UI Gothic" pitchFamily="34" charset="-128"/>
                <a:ea typeface="MS UI Gothic" pitchFamily="34" charset="-128"/>
              </a:rPr>
              <a:t>プレスパンチダイコネクター製品。</a:t>
            </a:r>
            <a:endParaRPr lang="en-US" altLang="ko-KR" sz="1200" b="0" dirty="0" smtClean="0">
              <a:solidFill>
                <a:schemeClr val="tx1"/>
              </a:solidFill>
              <a:latin typeface="MS UI Gothic" pitchFamily="34" charset="-128"/>
              <a:ea typeface="MS UI Gothic" pitchFamily="34" charset="-128"/>
            </a:endParaRPr>
          </a:p>
          <a:p>
            <a:pPr marL="342900" indent="-342900">
              <a:lnSpc>
                <a:spcPct val="150000"/>
              </a:lnSpc>
              <a:buFont typeface="Wingdings" panose="05000000000000000000" pitchFamily="2" charset="2"/>
              <a:buChar char="ü"/>
            </a:pPr>
            <a:r>
              <a:rPr lang="ja-JP" altLang="en-US" sz="1200" b="0" dirty="0" smtClean="0">
                <a:solidFill>
                  <a:schemeClr val="tx1"/>
                </a:solidFill>
                <a:latin typeface="MS UI Gothic" pitchFamily="34" charset="-128"/>
                <a:ea typeface="MS UI Gothic" pitchFamily="34" charset="-128"/>
              </a:rPr>
              <a:t>半導体製品。</a:t>
            </a:r>
            <a:endParaRPr lang="en-US" altLang="ko-KR" sz="1200" b="0" dirty="0" smtClean="0">
              <a:solidFill>
                <a:schemeClr val="tx1"/>
              </a:solidFill>
              <a:latin typeface="MS UI Gothic" pitchFamily="34" charset="-128"/>
              <a:ea typeface="MS UI Gothic" pitchFamily="34" charset="-128"/>
            </a:endParaRPr>
          </a:p>
          <a:p>
            <a:pPr marL="342900" indent="-342900">
              <a:lnSpc>
                <a:spcPct val="150000"/>
              </a:lnSpc>
              <a:buFont typeface="Wingdings" panose="05000000000000000000" pitchFamily="2" charset="2"/>
              <a:buChar char="ü"/>
            </a:pPr>
            <a:r>
              <a:rPr lang="ja-JP" altLang="en-US" sz="1200" b="0" dirty="0" smtClean="0">
                <a:solidFill>
                  <a:schemeClr val="tx1"/>
                </a:solidFill>
                <a:latin typeface="MS UI Gothic" pitchFamily="34" charset="-128"/>
                <a:ea typeface="MS UI Gothic" pitchFamily="34" charset="-128"/>
              </a:rPr>
              <a:t>精密セレーション部品。</a:t>
            </a:r>
            <a:endParaRPr lang="en-US" altLang="ko-KR" sz="1200" b="0" dirty="0" smtClean="0">
              <a:solidFill>
                <a:schemeClr val="tx1"/>
              </a:solidFill>
              <a:latin typeface="MS UI Gothic" pitchFamily="34" charset="-128"/>
              <a:ea typeface="MS UI Gothic" pitchFamily="34" charset="-128"/>
            </a:endParaRPr>
          </a:p>
          <a:p>
            <a:pPr marL="342900" indent="-342900">
              <a:lnSpc>
                <a:spcPct val="150000"/>
              </a:lnSpc>
              <a:buFont typeface="Wingdings" panose="05000000000000000000" pitchFamily="2" charset="2"/>
              <a:buChar char="ü"/>
            </a:pPr>
            <a:r>
              <a:rPr sz="1200" b="0" dirty="0" smtClean="0">
                <a:solidFill>
                  <a:schemeClr val="tx1"/>
                </a:solidFill>
                <a:latin typeface="MS UI Gothic" pitchFamily="34" charset="-128"/>
                <a:ea typeface="MS UI Gothic" pitchFamily="34" charset="-128"/>
              </a:rPr>
              <a:t>外径 </a:t>
            </a:r>
            <a:r>
              <a:rPr lang="ja-JP" sz="1200" b="0" dirty="0" smtClean="0">
                <a:solidFill>
                  <a:schemeClr val="tx1"/>
                </a:solidFill>
                <a:latin typeface="MS UI Gothic" pitchFamily="34" charset="-128"/>
                <a:ea typeface="MS UI Gothic" pitchFamily="34" charset="-128"/>
              </a:rPr>
              <a:t>研削</a:t>
            </a:r>
            <a:r>
              <a:rPr sz="1200" b="0" dirty="0" smtClean="0">
                <a:solidFill>
                  <a:schemeClr val="tx1"/>
                </a:solidFill>
                <a:latin typeface="MS UI Gothic" pitchFamily="34" charset="-128"/>
                <a:ea typeface="MS UI Gothic" pitchFamily="34" charset="-128"/>
              </a:rPr>
              <a:t> </a:t>
            </a:r>
            <a:r>
              <a:rPr lang="ja-JP" sz="1200" b="0" dirty="0" smtClean="0">
                <a:solidFill>
                  <a:schemeClr val="tx1"/>
                </a:solidFill>
                <a:latin typeface="MS UI Gothic" pitchFamily="34" charset="-128"/>
                <a:ea typeface="MS UI Gothic" pitchFamily="34" charset="-128"/>
              </a:rPr>
              <a:t>段</a:t>
            </a:r>
            <a:r>
              <a:rPr lang="ja-JP" altLang="en-US" sz="1200" b="0" dirty="0" smtClean="0">
                <a:solidFill>
                  <a:schemeClr val="tx1"/>
                </a:solidFill>
                <a:latin typeface="MS UI Gothic" pitchFamily="34" charset="-128"/>
                <a:ea typeface="MS UI Gothic" pitchFamily="34" charset="-128"/>
              </a:rPr>
              <a:t>研削賃加工。</a:t>
            </a:r>
            <a:endParaRPr lang="en-US" altLang="ko-KR" sz="1200" b="0" dirty="0" smtClean="0">
              <a:solidFill>
                <a:schemeClr val="tx1"/>
              </a:solidFill>
              <a:latin typeface="MS UI Gothic" pitchFamily="34" charset="-128"/>
              <a:ea typeface="MS UI Gothic" pitchFamily="34" charset="-128"/>
            </a:endParaRPr>
          </a:p>
          <a:p>
            <a:pPr marL="342900" indent="-342900">
              <a:lnSpc>
                <a:spcPct val="150000"/>
              </a:lnSpc>
              <a:buFont typeface="Wingdings" panose="05000000000000000000" pitchFamily="2" charset="2"/>
              <a:buChar char="ü"/>
            </a:pPr>
            <a:r>
              <a:rPr lang="ja-JP" altLang="en-US" sz="1200" b="0" dirty="0" smtClean="0">
                <a:solidFill>
                  <a:schemeClr val="tx1"/>
                </a:solidFill>
                <a:latin typeface="MS UI Gothic" pitchFamily="34" charset="-128"/>
                <a:ea typeface="MS UI Gothic" pitchFamily="34" charset="-128"/>
              </a:rPr>
              <a:t>プロファイル加工一切。</a:t>
            </a:r>
            <a:endParaRPr lang="ko-KR" altLang="en-US" sz="1200" b="0" dirty="0">
              <a:solidFill>
                <a:schemeClr val="tx1"/>
              </a:solidFill>
              <a:latin typeface="MS UI Gothic" pitchFamily="34" charset="-128"/>
            </a:endParaRPr>
          </a:p>
        </p:txBody>
      </p:sp>
      <p:sp>
        <p:nvSpPr>
          <p:cNvPr id="5" name="부제목 2"/>
          <p:cNvSpPr txBox="1">
            <a:spLocks/>
          </p:cNvSpPr>
          <p:nvPr/>
        </p:nvSpPr>
        <p:spPr>
          <a:xfrm>
            <a:off x="539552" y="692150"/>
            <a:ext cx="8353622" cy="648618"/>
          </a:xfrm>
          <a:prstGeom prst="rect">
            <a:avLst/>
          </a:prstGeom>
        </p:spPr>
        <p:txBody>
          <a:bodyPr vert="horz" lIns="91440" tIns="45720" rIns="91440" bIns="45720" rtlCol="0">
            <a:normAutofit/>
          </a:bodyPr>
          <a:lstStyle>
            <a:lvl1pPr marL="0" indent="0" algn="l" defTabSz="914400" rtl="0" eaLnBrk="1" latinLnBrk="1" hangingPunct="1">
              <a:spcBef>
                <a:spcPct val="20000"/>
              </a:spcBef>
              <a:buFont typeface="Arial" pitchFamily="34" charset="0"/>
              <a:buNone/>
              <a:defRPr kumimoji="1" lang="ko-KR" altLang="en-US" sz="1800" b="1" kern="1200" dirty="0">
                <a:solidFill>
                  <a:schemeClr val="accent1"/>
                </a:solidFill>
                <a:latin typeface="나눔고딕" pitchFamily="50" charset="-127"/>
                <a:ea typeface="나눔고딕" pitchFamily="50" charset="-127"/>
                <a:cs typeface="+mn-cs"/>
              </a:defRPr>
            </a:lvl1pPr>
            <a:lvl2pPr marL="457200" indent="0" algn="ctr" defTabSz="914400" rtl="0" eaLnBrk="1" latinLnBrk="1"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1"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ja-JP" altLang="en-US" sz="1400" dirty="0" smtClean="0">
                <a:latin typeface="MS UI Gothic" pitchFamily="34" charset="-128"/>
                <a:ea typeface="MS UI Gothic" pitchFamily="34" charset="-128"/>
              </a:rPr>
              <a:t>富川（ブチョン）に位置する金型部品加工専門の神話（シンワ）でございます。</a:t>
            </a:r>
            <a:endParaRPr lang="en-US" altLang="ko-KR" sz="1400" dirty="0">
              <a:latin typeface="MS UI Gothic" pitchFamily="34" charset="-128"/>
              <a:ea typeface="MS UI Gothic" pitchFamily="34" charset="-128"/>
            </a:endParaRPr>
          </a:p>
        </p:txBody>
      </p:sp>
      <p:pic>
        <p:nvPicPr>
          <p:cNvPr id="1026" name="Picture 2" descr="C:\Users\CJ\Desktop\KakaoTalk_20170517_09060280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1772816"/>
            <a:ext cx="4608512" cy="34563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05756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텍스트 개체 틀 1"/>
          <p:cNvSpPr>
            <a:spLocks noGrp="1"/>
          </p:cNvSpPr>
          <p:nvPr>
            <p:ph type="body" idx="1"/>
          </p:nvPr>
        </p:nvSpPr>
        <p:spPr/>
        <p:txBody>
          <a:bodyPr/>
          <a:lstStyle/>
          <a:p>
            <a:r>
              <a:rPr lang="en-US" altLang="ko-KR" b="0" dirty="0" smtClean="0">
                <a:latin typeface="MS UI Gothic" pitchFamily="34" charset="-128"/>
                <a:ea typeface="MS UI Gothic" pitchFamily="34" charset="-128"/>
              </a:rPr>
              <a:t>Part I</a:t>
            </a:r>
            <a:endParaRPr lang="ko-KR" altLang="en-US" b="0" dirty="0">
              <a:latin typeface="MS UI Gothic" pitchFamily="34" charset="-128"/>
            </a:endParaRPr>
          </a:p>
        </p:txBody>
      </p:sp>
      <p:sp>
        <p:nvSpPr>
          <p:cNvPr id="3" name="텍스트 개체 틀 2"/>
          <p:cNvSpPr>
            <a:spLocks noGrp="1"/>
          </p:cNvSpPr>
          <p:nvPr>
            <p:ph type="body" idx="10"/>
          </p:nvPr>
        </p:nvSpPr>
        <p:spPr/>
        <p:txBody>
          <a:bodyPr/>
          <a:lstStyle/>
          <a:p>
            <a:r>
              <a:rPr lang="ja-JP" altLang="en-US" dirty="0" smtClean="0">
                <a:latin typeface="MS UI Gothic" pitchFamily="34" charset="-128"/>
                <a:ea typeface="MS UI Gothic" pitchFamily="34" charset="-128"/>
              </a:rPr>
              <a:t>設備現況</a:t>
            </a:r>
            <a:endParaRPr lang="ko-KR" altLang="en-US" dirty="0">
              <a:latin typeface="MS UI Gothic" pitchFamily="34" charset="-128"/>
            </a:endParaRPr>
          </a:p>
        </p:txBody>
      </p:sp>
    </p:spTree>
    <p:extLst>
      <p:ext uri="{BB962C8B-B14F-4D97-AF65-F5344CB8AC3E}">
        <p14:creationId xmlns:p14="http://schemas.microsoft.com/office/powerpoint/2010/main" xmlns="" val="685883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ja-JP" altLang="en-US" dirty="0">
                <a:latin typeface="MS UI Gothic" pitchFamily="34" charset="-128"/>
                <a:ea typeface="MS UI Gothic" pitchFamily="34" charset="-128"/>
              </a:rPr>
              <a:t>設備現況</a:t>
            </a:r>
            <a:endParaRPr lang="ko-KR" altLang="en-US" dirty="0">
              <a:latin typeface="MS UI Gothic" pitchFamily="34" charset="-128"/>
            </a:endParaRPr>
          </a:p>
        </p:txBody>
      </p:sp>
      <p:sp>
        <p:nvSpPr>
          <p:cNvPr id="3" name="부제목 2"/>
          <p:cNvSpPr>
            <a:spLocks noGrp="1"/>
          </p:cNvSpPr>
          <p:nvPr>
            <p:ph type="subTitle" idx="1"/>
          </p:nvPr>
        </p:nvSpPr>
        <p:spPr/>
        <p:txBody>
          <a:bodyPr>
            <a:normAutofit/>
          </a:bodyPr>
          <a:lstStyle/>
          <a:p>
            <a:r>
              <a:rPr lang="ja-JP" altLang="en-US" sz="1400" dirty="0" smtClean="0">
                <a:latin typeface="MS UI Gothic" pitchFamily="34" charset="-128"/>
                <a:ea typeface="MS UI Gothic" pitchFamily="34" charset="-128"/>
              </a:rPr>
              <a:t>自動化設備の紹介</a:t>
            </a:r>
            <a:endParaRPr lang="ko-KR" altLang="en-US" sz="1400" dirty="0">
              <a:latin typeface="MS UI Gothic" pitchFamily="34" charset="-128"/>
            </a:endParaRPr>
          </a:p>
        </p:txBody>
      </p:sp>
      <p:graphicFrame>
        <p:nvGraphicFramePr>
          <p:cNvPr id="5" name="표 4"/>
          <p:cNvGraphicFramePr>
            <a:graphicFrameLocks noGrp="1"/>
          </p:cNvGraphicFramePr>
          <p:nvPr>
            <p:extLst>
              <p:ext uri="{D42A27DB-BD31-4B8C-83A1-F6EECF244321}">
                <p14:modId xmlns:p14="http://schemas.microsoft.com/office/powerpoint/2010/main" xmlns="" val="3564595033"/>
              </p:ext>
            </p:extLst>
          </p:nvPr>
        </p:nvGraphicFramePr>
        <p:xfrm>
          <a:off x="323527" y="1309936"/>
          <a:ext cx="8569648" cy="4820920"/>
        </p:xfrm>
        <a:graphic>
          <a:graphicData uri="http://schemas.openxmlformats.org/drawingml/2006/table">
            <a:tbl>
              <a:tblPr firstRow="1" bandRow="1">
                <a:tableStyleId>{5C22544A-7EE6-4342-B048-85BDC9FD1C3A}</a:tableStyleId>
              </a:tblPr>
              <a:tblGrid>
                <a:gridCol w="1800201"/>
                <a:gridCol w="3456384"/>
                <a:gridCol w="1080120"/>
                <a:gridCol w="1224136"/>
                <a:gridCol w="1008807"/>
              </a:tblGrid>
              <a:tr h="370840">
                <a:tc>
                  <a:txBody>
                    <a:bodyPr/>
                    <a:lstStyle/>
                    <a:p>
                      <a:pPr algn="ctr" fontAlgn="ctr"/>
                      <a:r>
                        <a:rPr lang="ja-JP" altLang="en-US" sz="1400" b="1" i="0" u="none" strike="noStrike" dirty="0" smtClean="0">
                          <a:solidFill>
                            <a:srgbClr val="FFFFFF"/>
                          </a:solidFill>
                          <a:effectLst/>
                          <a:latin typeface="MS UI Gothic" pitchFamily="34" charset="-128"/>
                          <a:ea typeface="MS UI Gothic" pitchFamily="34" charset="-128"/>
                        </a:rPr>
                        <a:t>部署</a:t>
                      </a:r>
                      <a:endParaRPr lang="ko-KR" altLang="en-US" sz="1400" b="1" i="0" u="none" strike="noStrike" dirty="0">
                        <a:solidFill>
                          <a:srgbClr val="FFFFFF"/>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ja-JP" altLang="en-US" sz="1400" b="1" i="0" u="none" strike="noStrike" dirty="0" smtClean="0">
                          <a:solidFill>
                            <a:srgbClr val="FFFFFF"/>
                          </a:solidFill>
                          <a:effectLst/>
                          <a:latin typeface="MS UI Gothic" pitchFamily="34" charset="-128"/>
                          <a:ea typeface="MS UI Gothic" pitchFamily="34" charset="-128"/>
                        </a:rPr>
                        <a:t>設備名</a:t>
                      </a:r>
                      <a:endParaRPr lang="ko-KR" altLang="en-US" sz="1400" b="1" i="0" u="none" strike="noStrike" dirty="0">
                        <a:solidFill>
                          <a:srgbClr val="FFFFFF"/>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ja-JP" altLang="en-US" sz="1400" b="1" i="0" u="none" strike="noStrike" dirty="0" smtClean="0">
                          <a:solidFill>
                            <a:srgbClr val="FFFFFF"/>
                          </a:solidFill>
                          <a:effectLst/>
                          <a:latin typeface="MS UI Gothic" pitchFamily="34" charset="-128"/>
                          <a:ea typeface="MS UI Gothic" pitchFamily="34" charset="-128"/>
                        </a:rPr>
                        <a:t>メーカ名</a:t>
                      </a:r>
                      <a:endParaRPr lang="ko-KR" altLang="en-US" sz="1400" b="1" i="0" u="none" strike="noStrike" dirty="0">
                        <a:solidFill>
                          <a:srgbClr val="FFFFFF"/>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ja-JP" altLang="en-US" sz="1400" b="1" i="0" u="none" strike="noStrike" dirty="0" smtClean="0">
                          <a:solidFill>
                            <a:srgbClr val="FFFFFF"/>
                          </a:solidFill>
                          <a:effectLst/>
                          <a:latin typeface="MS UI Gothic" pitchFamily="34" charset="-128"/>
                          <a:ea typeface="MS UI Gothic" pitchFamily="34" charset="-128"/>
                        </a:rPr>
                        <a:t>製造国</a:t>
                      </a:r>
                      <a:endParaRPr lang="ko-KR" altLang="en-US" sz="1400" b="1" i="0" u="none" strike="noStrike" dirty="0">
                        <a:solidFill>
                          <a:srgbClr val="FFFFFF"/>
                        </a:solidFill>
                        <a:effectLst/>
                        <a:latin typeface="MS UI Gothic" pitchFamily="34" charset="-128"/>
                        <a:ea typeface="맑은 고딕" panose="020B0503020000020004" pitchFamily="50" charset="-127"/>
                      </a:endParaRPr>
                    </a:p>
                  </a:txBody>
                  <a:tcPr marL="8584" marR="8584" marT="8584" marB="0"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400" b="1" i="0" u="none" strike="noStrike" dirty="0" smtClean="0">
                          <a:solidFill>
                            <a:srgbClr val="FFFFFF"/>
                          </a:solidFill>
                          <a:effectLst/>
                          <a:latin typeface="MS UI Gothic" pitchFamily="34" charset="-128"/>
                          <a:ea typeface="MS UI Gothic" pitchFamily="34" charset="-128"/>
                        </a:rPr>
                        <a:t>保有現況</a:t>
                      </a:r>
                      <a:endParaRPr lang="ko-KR" altLang="en-US" sz="1400" b="1" i="0" u="none" strike="noStrike" dirty="0" smtClean="0">
                        <a:solidFill>
                          <a:srgbClr val="FFFFFF"/>
                        </a:solidFill>
                        <a:effectLst/>
                        <a:latin typeface="MS UI Gothic" pitchFamily="34" charset="-128"/>
                        <a:ea typeface="맑은 고딕" panose="020B0503020000020004" pitchFamily="50" charset="-127"/>
                      </a:endParaRPr>
                    </a:p>
                  </a:txBody>
                  <a:tcPr anchor="ctr"/>
                </a:tc>
              </a:tr>
              <a:tr h="370840">
                <a:tc rowSpan="12">
                  <a:txBody>
                    <a:bodyPr/>
                    <a:lstStyle/>
                    <a:p>
                      <a:pPr algn="ctr" latinLnBrk="1"/>
                      <a:r>
                        <a:rPr lang="en-US" altLang="ko-KR" sz="1400" b="1" dirty="0" smtClean="0">
                          <a:latin typeface="MS UI Gothic" pitchFamily="34" charset="-128"/>
                          <a:ea typeface="MS UI Gothic" pitchFamily="34" charset="-128"/>
                        </a:rPr>
                        <a:t>Profile </a:t>
                      </a:r>
                      <a:r>
                        <a:rPr lang="ja-JP" altLang="en-US" sz="1400" b="1" dirty="0" smtClean="0">
                          <a:latin typeface="MS UI Gothic" pitchFamily="34" charset="-128"/>
                          <a:ea typeface="MS UI Gothic" pitchFamily="34" charset="-128"/>
                        </a:rPr>
                        <a:t>加工部</a:t>
                      </a:r>
                      <a:endParaRPr lang="ko-KR" altLang="en-US" sz="1400" b="1" dirty="0">
                        <a:latin typeface="MS UI Gothic" pitchFamily="34" charset="-128"/>
                        <a:ea typeface="맑은 고딕" panose="020B0503020000020004" pitchFamily="50" charset="-127"/>
                      </a:endParaRPr>
                    </a:p>
                  </a:txBody>
                  <a:tcPr anchor="ctr"/>
                </a:tc>
                <a:tc>
                  <a:txBody>
                    <a:bodyPr/>
                    <a:lstStyle/>
                    <a:p>
                      <a:pPr marL="0" marR="0" indent="0" algn="l" defTabSz="914400" rtl="0" eaLnBrk="1" fontAlgn="ctr" latinLnBrk="1" hangingPunct="1">
                        <a:lnSpc>
                          <a:spcPct val="100000"/>
                        </a:lnSpc>
                        <a:spcBef>
                          <a:spcPts val="0"/>
                        </a:spcBef>
                        <a:spcAft>
                          <a:spcPts val="0"/>
                        </a:spcAft>
                        <a:buClrTx/>
                        <a:buSzTx/>
                        <a:buFontTx/>
                        <a:buNone/>
                        <a:tabLst/>
                        <a:defRPr/>
                      </a:pPr>
                      <a:r>
                        <a:rPr lang="de-DE" altLang="ko-KR" sz="1200" u="none" strike="noStrike" dirty="0" smtClean="0">
                          <a:effectLst/>
                          <a:latin typeface="MS UI Gothic" pitchFamily="34" charset="-128"/>
                          <a:ea typeface="MS UI Gothic" pitchFamily="34" charset="-128"/>
                        </a:rPr>
                        <a:t>Profile grinding machine GLS-80PL</a:t>
                      </a:r>
                      <a:r>
                        <a:rPr lang="de-DE" altLang="ko-KR" sz="1200" u="none" strike="noStrike" baseline="0" dirty="0" smtClean="0">
                          <a:effectLst/>
                          <a:latin typeface="MS UI Gothic" pitchFamily="34" charset="-128"/>
                          <a:ea typeface="MS UI Gothic" pitchFamily="34" charset="-128"/>
                        </a:rPr>
                        <a:t> LED </a:t>
                      </a:r>
                      <a:r>
                        <a:rPr lang="de-DE" altLang="ko-KR" sz="1200" u="none" strike="noStrike" dirty="0" smtClean="0">
                          <a:effectLst/>
                          <a:latin typeface="MS UI Gothic" pitchFamily="34" charset="-128"/>
                          <a:ea typeface="MS UI Gothic" pitchFamily="34" charset="-128"/>
                        </a:rPr>
                        <a:t> 2015</a:t>
                      </a:r>
                      <a:endParaRPr lang="de-DE" altLang="ko-KR" sz="1200" b="0" i="0" u="none" strike="noStrike" dirty="0" smtClean="0">
                        <a:solidFill>
                          <a:srgbClr val="000000"/>
                        </a:solidFill>
                        <a:effectLst/>
                        <a:latin typeface="MS UI Gothic" pitchFamily="34" charset="-128"/>
                        <a:ea typeface="MS UI Gothic" pitchFamily="34" charset="-128"/>
                      </a:endParaRPr>
                    </a:p>
                  </a:txBody>
                  <a:tcPr marL="8584" marR="8584" marT="8584" marB="0" anchor="ct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en-US" altLang="ko-KR" sz="1200" u="none" strike="noStrike" dirty="0" smtClean="0">
                          <a:effectLst/>
                          <a:latin typeface="MS UI Gothic" pitchFamily="34" charset="-128"/>
                          <a:ea typeface="MS UI Gothic" pitchFamily="34" charset="-128"/>
                        </a:rPr>
                        <a:t>AMADA </a:t>
                      </a:r>
                      <a:endParaRPr lang="en-US" altLang="ko-KR" sz="1200" b="0" i="0" u="none" strike="noStrike" dirty="0" smtClean="0">
                        <a:solidFill>
                          <a:srgbClr val="000000"/>
                        </a:solidFill>
                        <a:effectLst/>
                        <a:latin typeface="MS UI Gothic" pitchFamily="34" charset="-128"/>
                        <a:ea typeface="MS UI Gothic" pitchFamily="34" charset="-128"/>
                      </a:endParaRPr>
                    </a:p>
                  </a:txBody>
                  <a:tcPr marL="8584" marR="8584" marT="8584" marB="0" anchor="ct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en-US" altLang="ko-KR" sz="1200" u="none" strike="noStrike" dirty="0" smtClean="0">
                          <a:effectLst/>
                          <a:latin typeface="MS UI Gothic" pitchFamily="34" charset="-128"/>
                          <a:ea typeface="MS UI Gothic" pitchFamily="34" charset="-128"/>
                        </a:rPr>
                        <a:t>Japan</a:t>
                      </a:r>
                      <a:endParaRPr lang="en-US" altLang="ko-KR" sz="1200" b="0" i="0" u="none" strike="noStrike" dirty="0" smtClean="0">
                        <a:solidFill>
                          <a:srgbClr val="000000"/>
                        </a:solidFill>
                        <a:effectLst/>
                        <a:latin typeface="MS UI Gothic" pitchFamily="34" charset="-128"/>
                        <a:ea typeface="MS UI Gothic" pitchFamily="34" charset="-128"/>
                      </a:endParaRPr>
                    </a:p>
                  </a:txBody>
                  <a:tcPr marL="8584" marR="8584" marT="8584" marB="0" anchor="ct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en-US" altLang="ko-KR" sz="1200" u="none" strike="noStrike" dirty="0" smtClean="0">
                          <a:effectLst/>
                          <a:latin typeface="MS UI Gothic" pitchFamily="34" charset="-128"/>
                          <a:ea typeface="MS UI Gothic" pitchFamily="34" charset="-128"/>
                        </a:rPr>
                        <a:t>1EA</a:t>
                      </a:r>
                      <a:endParaRPr lang="en-US" altLang="ko-KR" sz="1200" b="0" i="0" u="none" strike="noStrike" dirty="0" smtClean="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de-DE" altLang="ko-KR" sz="1200" u="none" strike="noStrike" dirty="0" smtClean="0">
                          <a:effectLst/>
                          <a:latin typeface="MS UI Gothic" pitchFamily="34" charset="-128"/>
                          <a:ea typeface="MS UI Gothic" pitchFamily="34" charset="-128"/>
                        </a:rPr>
                        <a:t>P</a:t>
                      </a:r>
                      <a:r>
                        <a:rPr lang="de-DE" sz="1200" u="none" strike="noStrike" dirty="0" smtClean="0">
                          <a:effectLst/>
                          <a:latin typeface="MS UI Gothic" pitchFamily="34" charset="-128"/>
                          <a:ea typeface="MS UI Gothic" pitchFamily="34" charset="-128"/>
                        </a:rPr>
                        <a:t>rofile </a:t>
                      </a:r>
                      <a:r>
                        <a:rPr lang="de-DE" sz="1200" u="none" strike="noStrike" dirty="0">
                          <a:effectLst/>
                          <a:latin typeface="MS UI Gothic" pitchFamily="34" charset="-128"/>
                          <a:ea typeface="MS UI Gothic" pitchFamily="34" charset="-128"/>
                        </a:rPr>
                        <a:t>grinding machine AMADA GLS-5T </a:t>
                      </a:r>
                      <a:r>
                        <a:rPr lang="de-DE" sz="1200" u="none" strike="noStrike" dirty="0" smtClean="0">
                          <a:effectLst/>
                          <a:latin typeface="MS UI Gothic" pitchFamily="34" charset="-128"/>
                          <a:ea typeface="MS UI Gothic" pitchFamily="34" charset="-128"/>
                        </a:rPr>
                        <a:t>2015</a:t>
                      </a:r>
                      <a:endParaRPr lang="de-DE"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AMADA </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Japan</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de-DE" altLang="ko-KR" sz="1200" u="none" strike="noStrike" dirty="0" smtClean="0">
                          <a:effectLst/>
                          <a:latin typeface="MS UI Gothic" pitchFamily="34" charset="-128"/>
                          <a:ea typeface="MS UI Gothic" pitchFamily="34" charset="-128"/>
                        </a:rPr>
                        <a:t>P</a:t>
                      </a:r>
                      <a:r>
                        <a:rPr lang="de-DE" sz="1200" u="none" strike="noStrike" dirty="0" smtClean="0">
                          <a:effectLst/>
                          <a:latin typeface="MS UI Gothic" pitchFamily="34" charset="-128"/>
                          <a:ea typeface="MS UI Gothic" pitchFamily="34" charset="-128"/>
                        </a:rPr>
                        <a:t>rofile </a:t>
                      </a:r>
                      <a:r>
                        <a:rPr lang="de-DE" sz="1200" u="none" strike="noStrike" dirty="0">
                          <a:effectLst/>
                          <a:latin typeface="MS UI Gothic" pitchFamily="34" charset="-128"/>
                          <a:ea typeface="MS UI Gothic" pitchFamily="34" charset="-128"/>
                        </a:rPr>
                        <a:t>grinding machine AMADA GLS-5T 2011</a:t>
                      </a:r>
                      <a:endParaRPr lang="de-DE"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AMADA </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a:effectLst/>
                          <a:latin typeface="MS UI Gothic" pitchFamily="34" charset="-128"/>
                          <a:ea typeface="MS UI Gothic" pitchFamily="34" charset="-128"/>
                        </a:rPr>
                        <a:t>Japan</a:t>
                      </a:r>
                      <a:endParaRPr lang="en-US" sz="1200" b="0" i="0" u="none" strike="noStrike">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a:effectLst/>
                          <a:latin typeface="MS UI Gothic" pitchFamily="34" charset="-128"/>
                          <a:ea typeface="MS UI Gothic" pitchFamily="34" charset="-128"/>
                        </a:rPr>
                        <a:t>1EA</a:t>
                      </a:r>
                      <a:endParaRPr lang="en-US" sz="1200" b="0" i="0" u="none" strike="noStrike">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de-DE" altLang="ko-KR" sz="1200" u="none" strike="noStrike" dirty="0" smtClean="0">
                          <a:effectLst/>
                          <a:latin typeface="MS UI Gothic" pitchFamily="34" charset="-128"/>
                          <a:ea typeface="MS UI Gothic" pitchFamily="34" charset="-128"/>
                        </a:rPr>
                        <a:t>P</a:t>
                      </a:r>
                      <a:r>
                        <a:rPr lang="en-US" sz="1200" u="none" strike="noStrike" dirty="0" smtClean="0">
                          <a:effectLst/>
                          <a:latin typeface="MS UI Gothic" pitchFamily="34" charset="-128"/>
                          <a:ea typeface="MS UI Gothic" pitchFamily="34" charset="-128"/>
                        </a:rPr>
                        <a:t>rofile </a:t>
                      </a:r>
                      <a:r>
                        <a:rPr lang="en-US" sz="1200" u="none" strike="noStrike" dirty="0">
                          <a:effectLst/>
                          <a:latin typeface="MS UI Gothic" pitchFamily="34" charset="-128"/>
                          <a:ea typeface="MS UI Gothic" pitchFamily="34" charset="-128"/>
                        </a:rPr>
                        <a:t>grinding machine AMADA GLS-135AS</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AMADA </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Japan</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a:effectLst/>
                          <a:latin typeface="MS UI Gothic" pitchFamily="34" charset="-128"/>
                          <a:ea typeface="MS UI Gothic" pitchFamily="34" charset="-128"/>
                        </a:rPr>
                        <a:t>1EA</a:t>
                      </a:r>
                      <a:endParaRPr lang="en-US" sz="1200" b="0" i="0" u="none" strike="noStrike">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de-DE" altLang="ko-KR" sz="1200" u="none" strike="noStrike" dirty="0" smtClean="0">
                          <a:effectLst/>
                          <a:latin typeface="MS UI Gothic" pitchFamily="34" charset="-128"/>
                          <a:ea typeface="MS UI Gothic" pitchFamily="34" charset="-128"/>
                        </a:rPr>
                        <a:t>P</a:t>
                      </a:r>
                      <a:r>
                        <a:rPr lang="en-US" altLang="ko-KR" sz="1200" u="none" strike="noStrike" dirty="0" smtClean="0">
                          <a:effectLst/>
                          <a:latin typeface="MS UI Gothic" pitchFamily="34" charset="-128"/>
                          <a:ea typeface="MS UI Gothic" pitchFamily="34" charset="-128"/>
                        </a:rPr>
                        <a:t>rofile </a:t>
                      </a:r>
                      <a:r>
                        <a:rPr lang="en-US" altLang="ko-KR" sz="1200" u="none" strike="noStrike" dirty="0">
                          <a:effectLst/>
                          <a:latin typeface="MS UI Gothic" pitchFamily="34" charset="-128"/>
                          <a:ea typeface="MS UI Gothic" pitchFamily="34" charset="-128"/>
                        </a:rPr>
                        <a:t>index </a:t>
                      </a:r>
                      <a:r>
                        <a:rPr lang="ja-JP" altLang="en-US" sz="1200" u="none" strike="noStrike" dirty="0" smtClean="0">
                          <a:effectLst/>
                          <a:latin typeface="MS UI Gothic" pitchFamily="34" charset="-128"/>
                          <a:ea typeface="MS UI Gothic" pitchFamily="34" charset="-128"/>
                        </a:rPr>
                        <a:t>ピッチ分割精密加工機</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AMADA </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Japan</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de-DE" altLang="ko-KR" sz="1200" u="none" strike="noStrike" dirty="0" smtClean="0">
                          <a:effectLst/>
                          <a:latin typeface="MS UI Gothic" pitchFamily="34" charset="-128"/>
                          <a:ea typeface="MS UI Gothic" pitchFamily="34" charset="-128"/>
                        </a:rPr>
                        <a:t>P</a:t>
                      </a:r>
                      <a:r>
                        <a:rPr lang="en-US" sz="1200" u="none" strike="noStrike" dirty="0" smtClean="0">
                          <a:effectLst/>
                          <a:latin typeface="MS UI Gothic" pitchFamily="34" charset="-128"/>
                          <a:ea typeface="MS UI Gothic" pitchFamily="34" charset="-128"/>
                        </a:rPr>
                        <a:t>rofile </a:t>
                      </a:r>
                      <a:r>
                        <a:rPr lang="ja-JP" altLang="en-US" sz="1200" u="none" strike="noStrike" dirty="0" smtClean="0">
                          <a:effectLst/>
                          <a:latin typeface="MS UI Gothic" pitchFamily="34" charset="-128"/>
                          <a:ea typeface="MS UI Gothic" pitchFamily="34" charset="-128"/>
                        </a:rPr>
                        <a:t>大型円筒研磨機</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AMADA </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Japan</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de-DE" altLang="ko-KR" sz="1200" u="none" strike="noStrike" dirty="0" smtClean="0">
                          <a:effectLst/>
                          <a:latin typeface="MS UI Gothic" pitchFamily="34" charset="-128"/>
                          <a:ea typeface="MS UI Gothic" pitchFamily="34" charset="-128"/>
                        </a:rPr>
                        <a:t>P</a:t>
                      </a:r>
                      <a:r>
                        <a:rPr lang="en-US" altLang="ko-KR" sz="1200" u="none" strike="noStrike" dirty="0" smtClean="0">
                          <a:effectLst/>
                          <a:latin typeface="MS UI Gothic" pitchFamily="34" charset="-128"/>
                          <a:ea typeface="MS UI Gothic" pitchFamily="34" charset="-128"/>
                        </a:rPr>
                        <a:t>rofile </a:t>
                      </a:r>
                      <a:r>
                        <a:rPr lang="ja-JP" altLang="en-US" sz="1200" u="none" strike="noStrike" dirty="0" smtClean="0">
                          <a:effectLst/>
                          <a:latin typeface="MS UI Gothic" pitchFamily="34" charset="-128"/>
                          <a:ea typeface="MS UI Gothic" pitchFamily="34" charset="-128"/>
                        </a:rPr>
                        <a:t>小型円筒研磨機</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AMADA </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a:effectLst/>
                          <a:latin typeface="MS UI Gothic" pitchFamily="34" charset="-128"/>
                          <a:ea typeface="MS UI Gothic" pitchFamily="34" charset="-128"/>
                        </a:rPr>
                        <a:t>Japan</a:t>
                      </a:r>
                      <a:endParaRPr lang="en-US" sz="1200" b="0" i="0" u="none" strike="noStrike">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2</a:t>
                      </a:r>
                      <a:r>
                        <a:rPr lang="en-US" sz="1200" u="none" strike="noStrike" dirty="0" smtClean="0">
                          <a:effectLst/>
                          <a:latin typeface="MS UI Gothic" pitchFamily="34" charset="-128"/>
                          <a:ea typeface="MS UI Gothic" pitchFamily="34" charset="-128"/>
                        </a:rPr>
                        <a:t>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de-DE" altLang="ko-KR" sz="1200" u="none" strike="noStrike" dirty="0" smtClean="0">
                          <a:effectLst/>
                          <a:latin typeface="MS UI Gothic" pitchFamily="34" charset="-128"/>
                          <a:ea typeface="MS UI Gothic" pitchFamily="34" charset="-128"/>
                        </a:rPr>
                        <a:t>P</a:t>
                      </a:r>
                      <a:r>
                        <a:rPr lang="en-US" altLang="ko-KR" sz="1200" u="none" strike="noStrike" dirty="0" smtClean="0">
                          <a:effectLst/>
                          <a:latin typeface="MS UI Gothic" pitchFamily="34" charset="-128"/>
                          <a:ea typeface="MS UI Gothic" pitchFamily="34" charset="-128"/>
                        </a:rPr>
                        <a:t>rofile </a:t>
                      </a:r>
                      <a:r>
                        <a:rPr lang="ja-JP" altLang="en-US" sz="1200" u="none" strike="noStrike" dirty="0" smtClean="0">
                          <a:effectLst/>
                          <a:latin typeface="MS UI Gothic" pitchFamily="34" charset="-128"/>
                          <a:ea typeface="MS UI Gothic" pitchFamily="34" charset="-128"/>
                        </a:rPr>
                        <a:t>精密微細円筒研磨機</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AMADA </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Japan</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3</a:t>
                      </a:r>
                      <a:r>
                        <a:rPr lang="en-US" sz="1200" u="none" strike="noStrike" dirty="0" smtClean="0">
                          <a:effectLst/>
                          <a:latin typeface="MS UI Gothic" pitchFamily="34" charset="-128"/>
                          <a:ea typeface="MS UI Gothic" pitchFamily="34" charset="-128"/>
                        </a:rPr>
                        <a:t>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en-US" sz="1200" u="none" strike="noStrike" dirty="0" err="1">
                          <a:effectLst/>
                          <a:latin typeface="MS UI Gothic" pitchFamily="34" charset="-128"/>
                          <a:ea typeface="MS UI Gothic" pitchFamily="34" charset="-128"/>
                        </a:rPr>
                        <a:t>M</a:t>
                      </a:r>
                      <a:r>
                        <a:rPr lang="en-US" sz="1200" u="none" strike="noStrike" dirty="0" err="1" smtClean="0">
                          <a:effectLst/>
                          <a:latin typeface="MS UI Gothic" pitchFamily="34" charset="-128"/>
                          <a:ea typeface="MS UI Gothic" pitchFamily="34" charset="-128"/>
                        </a:rPr>
                        <a:t>itutoyo</a:t>
                      </a:r>
                      <a:r>
                        <a:rPr lang="en-US" sz="1200" u="none" strike="noStrike" dirty="0" smtClean="0">
                          <a:effectLst/>
                          <a:latin typeface="MS UI Gothic" pitchFamily="34" charset="-128"/>
                          <a:ea typeface="MS UI Gothic" pitchFamily="34" charset="-128"/>
                        </a:rPr>
                        <a:t> Profile Projector </a:t>
                      </a:r>
                      <a:r>
                        <a:rPr lang="ja-JP" altLang="en-US" sz="1200" u="none" strike="noStrike" dirty="0" smtClean="0">
                          <a:effectLst/>
                          <a:latin typeface="MS UI Gothic" pitchFamily="34" charset="-128"/>
                          <a:ea typeface="MS UI Gothic" pitchFamily="34" charset="-128"/>
                        </a:rPr>
                        <a:t>形状測定機</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MITUTOYO</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Japan</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sz="1400" b="1" dirty="0">
                        <a:latin typeface="맑은 고딕" panose="020B0503020000020004" pitchFamily="50" charset="-127"/>
                        <a:ea typeface="맑은 고딕" panose="020B0503020000020004" pitchFamily="50" charset="-127"/>
                      </a:endParaRPr>
                    </a:p>
                  </a:txBody>
                  <a:tcPr anchor="ctr"/>
                </a:tc>
                <a:tc>
                  <a:txBody>
                    <a:bodyPr/>
                    <a:lstStyle/>
                    <a:p>
                      <a:pPr algn="l" fontAlgn="ctr"/>
                      <a:r>
                        <a:rPr lang="en-US" altLang="ko-KR" sz="1200" u="none" strike="noStrike" dirty="0" err="1" smtClean="0">
                          <a:effectLst/>
                          <a:latin typeface="MS UI Gothic" pitchFamily="34" charset="-128"/>
                          <a:ea typeface="MS UI Gothic" pitchFamily="34" charset="-128"/>
                        </a:rPr>
                        <a:t>Mitutoyo</a:t>
                      </a:r>
                      <a:r>
                        <a:rPr lang="en-US" altLang="ko-KR" sz="1200" u="none" strike="noStrike" dirty="0" smtClean="0">
                          <a:effectLst/>
                          <a:latin typeface="MS UI Gothic" pitchFamily="34" charset="-128"/>
                          <a:ea typeface="MS UI Gothic" pitchFamily="34" charset="-128"/>
                        </a:rPr>
                        <a:t> Projector </a:t>
                      </a:r>
                      <a:r>
                        <a:rPr lang="ja-JP" altLang="en-US" sz="1200" u="none" strike="noStrike" dirty="0" smtClean="0">
                          <a:effectLst/>
                          <a:latin typeface="MS UI Gothic" pitchFamily="34" charset="-128"/>
                          <a:ea typeface="MS UI Gothic" pitchFamily="34" charset="-128"/>
                        </a:rPr>
                        <a:t>光学顕微鏡</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en-US" altLang="ko-KR" sz="1200" u="none" strike="noStrike" dirty="0" smtClean="0">
                          <a:effectLst/>
                          <a:latin typeface="MS UI Gothic" pitchFamily="34" charset="-128"/>
                          <a:ea typeface="MS UI Gothic" pitchFamily="34" charset="-128"/>
                        </a:rPr>
                        <a:t>MITUTOYO</a:t>
                      </a:r>
                      <a:endParaRPr lang="en-US" altLang="ko-KR" sz="1200" b="0" i="0" u="none" strike="noStrike" dirty="0" smtClean="0">
                        <a:solidFill>
                          <a:srgbClr val="000000"/>
                        </a:solidFill>
                        <a:effectLst/>
                        <a:latin typeface="MS UI Gothic" pitchFamily="34" charset="-128"/>
                        <a:ea typeface="MS UI Gothic" pitchFamily="34" charset="-128"/>
                      </a:endParaRPr>
                    </a:p>
                  </a:txBody>
                  <a:tcPr marL="8584" marR="8584" marT="8584" marB="0" anchor="ct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en-US" altLang="ko-KR" sz="1200" u="none" strike="noStrike" dirty="0" smtClean="0">
                          <a:effectLst/>
                          <a:latin typeface="MS UI Gothic" pitchFamily="34" charset="-128"/>
                          <a:ea typeface="MS UI Gothic" pitchFamily="34" charset="-128"/>
                        </a:rPr>
                        <a:t>Japan</a:t>
                      </a:r>
                      <a:endParaRPr lang="en-US" altLang="ko-KR" sz="1200" b="0" i="0" u="none" strike="noStrike" dirty="0" smtClean="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altLang="ko-KR" sz="1200" u="none" strike="noStrike" dirty="0" smtClean="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en-US" altLang="ko-KR" sz="1200" b="0" i="0" u="none" strike="noStrike" dirty="0" smtClean="0">
                          <a:solidFill>
                            <a:srgbClr val="000000"/>
                          </a:solidFill>
                          <a:effectLst/>
                          <a:latin typeface="MS UI Gothic" pitchFamily="34" charset="-128"/>
                          <a:ea typeface="MS UI Gothic" pitchFamily="34" charset="-128"/>
                        </a:rPr>
                        <a:t>Graphtec Fc2350c-60</a:t>
                      </a:r>
                      <a:r>
                        <a:rPr lang="ko-KR" altLang="en-US" sz="1200" b="0" i="0" u="none" strike="noStrike" dirty="0" smtClean="0">
                          <a:solidFill>
                            <a:srgbClr val="000000"/>
                          </a:solidFill>
                          <a:effectLst/>
                          <a:latin typeface="MS UI Gothic" pitchFamily="34" charset="-128"/>
                          <a:ea typeface="맑은 고딕" panose="020B0503020000020004" pitchFamily="50" charset="-127"/>
                        </a:rPr>
                        <a:t> </a:t>
                      </a:r>
                      <a:r>
                        <a:rPr lang="ja-JP" altLang="en-US" sz="1200" b="0" i="0" u="none" strike="noStrike" dirty="0" smtClean="0">
                          <a:solidFill>
                            <a:srgbClr val="000000"/>
                          </a:solidFill>
                          <a:effectLst/>
                          <a:latin typeface="MS UI Gothic" pitchFamily="34" charset="-128"/>
                          <a:ea typeface="MS UI Gothic" pitchFamily="34" charset="-128"/>
                        </a:rPr>
                        <a:t>精密プローター</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altLang="ko-KR" sz="1200" b="0" i="0" u="none" strike="noStrike" dirty="0" smtClean="0">
                          <a:solidFill>
                            <a:srgbClr val="000000"/>
                          </a:solidFill>
                          <a:effectLst/>
                          <a:latin typeface="MS UI Gothic" pitchFamily="34" charset="-128"/>
                          <a:ea typeface="MS UI Gothic" pitchFamily="34" charset="-128"/>
                        </a:rPr>
                        <a:t>GRAPHTEC</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en-US" altLang="ko-KR" sz="1200" u="none" strike="noStrike" dirty="0" smtClean="0">
                          <a:effectLst/>
                          <a:latin typeface="MS UI Gothic" pitchFamily="34" charset="-128"/>
                          <a:ea typeface="MS UI Gothic" pitchFamily="34" charset="-128"/>
                        </a:rPr>
                        <a:t>Japan</a:t>
                      </a:r>
                      <a:endParaRPr lang="en-US" altLang="ko-KR" sz="1200" b="0" i="0" u="none" strike="noStrike" dirty="0" smtClean="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b="0" i="0" u="none" strike="noStrike" dirty="0" smtClean="0">
                          <a:solidFill>
                            <a:srgbClr val="000000"/>
                          </a:solidFill>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en-US" sz="1200" u="none" strike="noStrike" dirty="0" smtClean="0">
                          <a:effectLst/>
                          <a:latin typeface="MS UI Gothic" pitchFamily="34" charset="-128"/>
                          <a:ea typeface="MS UI Gothic" pitchFamily="34" charset="-128"/>
                        </a:rPr>
                        <a:t>Mutoh Xf-500</a:t>
                      </a:r>
                      <a:r>
                        <a:rPr lang="ja-JP" altLang="en-US" sz="1200" b="0" i="0" u="none" strike="noStrike" dirty="0" smtClean="0">
                          <a:solidFill>
                            <a:srgbClr val="000000"/>
                          </a:solidFill>
                          <a:effectLst/>
                          <a:latin typeface="MS UI Gothic" pitchFamily="34" charset="-128"/>
                          <a:ea typeface="MS UI Gothic" pitchFamily="34" charset="-128"/>
                        </a:rPr>
                        <a:t>精密プローター</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MUTOH</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Japan</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bl>
          </a:graphicData>
        </a:graphic>
      </p:graphicFrame>
    </p:spTree>
    <p:extLst>
      <p:ext uri="{BB962C8B-B14F-4D97-AF65-F5344CB8AC3E}">
        <p14:creationId xmlns:p14="http://schemas.microsoft.com/office/powerpoint/2010/main" xmlns="" val="37619495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ja-JP" dirty="0">
                <a:latin typeface="MS UI Gothic" pitchFamily="34" charset="-128"/>
                <a:ea typeface="MS UI Gothic" pitchFamily="34" charset="-128"/>
              </a:rPr>
              <a:t>設備現況</a:t>
            </a:r>
            <a:endParaRPr lang="ko-KR" altLang="en-US" dirty="0">
              <a:latin typeface="MS UI Gothic" pitchFamily="34" charset="-128"/>
            </a:endParaRPr>
          </a:p>
        </p:txBody>
      </p:sp>
      <p:sp>
        <p:nvSpPr>
          <p:cNvPr id="3" name="부제목 2"/>
          <p:cNvSpPr>
            <a:spLocks noGrp="1"/>
          </p:cNvSpPr>
          <p:nvPr>
            <p:ph type="subTitle" idx="1"/>
          </p:nvPr>
        </p:nvSpPr>
        <p:spPr/>
        <p:txBody>
          <a:bodyPr>
            <a:normAutofit/>
          </a:bodyPr>
          <a:lstStyle/>
          <a:p>
            <a:r>
              <a:rPr lang="ja-JP" sz="1400" dirty="0" smtClean="0">
                <a:latin typeface="MS UI Gothic" pitchFamily="34" charset="-128"/>
                <a:ea typeface="MS UI Gothic" pitchFamily="34" charset="-128"/>
              </a:rPr>
              <a:t>自動化設備の紹介</a:t>
            </a:r>
            <a:endParaRPr sz="1400" dirty="0">
              <a:latin typeface="MS UI Gothic" pitchFamily="34" charset="-128"/>
              <a:ea typeface="MS UI Gothic" pitchFamily="34" charset="-128"/>
            </a:endParaRPr>
          </a:p>
        </p:txBody>
      </p:sp>
      <p:graphicFrame>
        <p:nvGraphicFramePr>
          <p:cNvPr id="5" name="표 4"/>
          <p:cNvGraphicFramePr>
            <a:graphicFrameLocks noGrp="1"/>
          </p:cNvGraphicFramePr>
          <p:nvPr>
            <p:extLst>
              <p:ext uri="{D42A27DB-BD31-4B8C-83A1-F6EECF244321}">
                <p14:modId xmlns:p14="http://schemas.microsoft.com/office/powerpoint/2010/main" xmlns="" val="3896262557"/>
              </p:ext>
            </p:extLst>
          </p:nvPr>
        </p:nvGraphicFramePr>
        <p:xfrm>
          <a:off x="323528" y="1268760"/>
          <a:ext cx="8569648" cy="4820920"/>
        </p:xfrm>
        <a:graphic>
          <a:graphicData uri="http://schemas.openxmlformats.org/drawingml/2006/table">
            <a:tbl>
              <a:tblPr firstRow="1" bandRow="1">
                <a:tableStyleId>{5C22544A-7EE6-4342-B048-85BDC9FD1C3A}</a:tableStyleId>
              </a:tblPr>
              <a:tblGrid>
                <a:gridCol w="1800201"/>
                <a:gridCol w="3456384"/>
                <a:gridCol w="1080120"/>
                <a:gridCol w="1224136"/>
                <a:gridCol w="1008807"/>
              </a:tblGrid>
              <a:tr h="370840">
                <a:tc>
                  <a:txBody>
                    <a:bodyPr/>
                    <a:lstStyle/>
                    <a:p>
                      <a:pPr algn="ctr" fontAlgn="ctr"/>
                      <a:r>
                        <a:rPr lang="ja-JP" altLang="en-US" sz="1400" b="1" i="0" u="none" strike="noStrike" dirty="0" smtClean="0">
                          <a:solidFill>
                            <a:srgbClr val="FFFFFF"/>
                          </a:solidFill>
                          <a:effectLst/>
                          <a:latin typeface="MS UI Gothic" pitchFamily="34" charset="-128"/>
                          <a:ea typeface="MS UI Gothic" pitchFamily="34" charset="-128"/>
                        </a:rPr>
                        <a:t>部署</a:t>
                      </a:r>
                      <a:endParaRPr lang="ko-KR" altLang="en-US" sz="1400" b="1" i="0" u="none" strike="noStrike" dirty="0">
                        <a:solidFill>
                          <a:srgbClr val="FFFFFF"/>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ja-JP" altLang="en-US" sz="1400" b="1" i="0" u="none" strike="noStrike" dirty="0" smtClean="0">
                          <a:solidFill>
                            <a:srgbClr val="FFFFFF"/>
                          </a:solidFill>
                          <a:effectLst/>
                          <a:latin typeface="MS UI Gothic" pitchFamily="34" charset="-128"/>
                          <a:ea typeface="MS UI Gothic" pitchFamily="34" charset="-128"/>
                        </a:rPr>
                        <a:t>設備名</a:t>
                      </a:r>
                      <a:endParaRPr lang="ko-KR" altLang="en-US" sz="1400" b="1" i="0" u="none" strike="noStrike" dirty="0">
                        <a:solidFill>
                          <a:srgbClr val="FFFFFF"/>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ja-JP" altLang="en-US" sz="1400" b="1" i="0" u="none" strike="noStrike" dirty="0" smtClean="0">
                          <a:solidFill>
                            <a:srgbClr val="FFFFFF"/>
                          </a:solidFill>
                          <a:effectLst/>
                          <a:latin typeface="MS UI Gothic" pitchFamily="34" charset="-128"/>
                          <a:ea typeface="MS UI Gothic" pitchFamily="34" charset="-128"/>
                        </a:rPr>
                        <a:t>メーカ名</a:t>
                      </a:r>
                      <a:endParaRPr lang="ko-KR" altLang="en-US" sz="1400" b="1" i="0" u="none" strike="noStrike" dirty="0">
                        <a:solidFill>
                          <a:srgbClr val="FFFFFF"/>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ja-JP" altLang="en-US" sz="1400" b="1" i="0" u="none" strike="noStrike" dirty="0" smtClean="0">
                          <a:solidFill>
                            <a:srgbClr val="FFFFFF"/>
                          </a:solidFill>
                          <a:effectLst/>
                          <a:latin typeface="MS UI Gothic" pitchFamily="34" charset="-128"/>
                          <a:ea typeface="MS UI Gothic" pitchFamily="34" charset="-128"/>
                        </a:rPr>
                        <a:t>製造国</a:t>
                      </a:r>
                      <a:endParaRPr lang="ko-KR" altLang="en-US" sz="1400" b="1" i="0" u="none" strike="noStrike" dirty="0">
                        <a:solidFill>
                          <a:srgbClr val="FFFFFF"/>
                        </a:solidFill>
                        <a:effectLst/>
                        <a:latin typeface="MS UI Gothic" pitchFamily="34" charset="-128"/>
                        <a:ea typeface="맑은 고딕" panose="020B0503020000020004" pitchFamily="50" charset="-127"/>
                      </a:endParaRPr>
                    </a:p>
                  </a:txBody>
                  <a:tcPr marL="8584" marR="8584" marT="8584" marB="0"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400" b="1" i="0" u="none" strike="noStrike" dirty="0" smtClean="0">
                          <a:solidFill>
                            <a:srgbClr val="FFFFFF"/>
                          </a:solidFill>
                          <a:effectLst/>
                          <a:latin typeface="MS UI Gothic" pitchFamily="34" charset="-128"/>
                          <a:ea typeface="MS UI Gothic" pitchFamily="34" charset="-128"/>
                        </a:rPr>
                        <a:t>保有現況</a:t>
                      </a:r>
                      <a:endParaRPr lang="ko-KR" altLang="en-US" sz="1400" b="1" i="0" u="none" strike="noStrike" dirty="0" smtClean="0">
                        <a:solidFill>
                          <a:srgbClr val="FFFFFF"/>
                        </a:solidFill>
                        <a:effectLst/>
                        <a:latin typeface="MS UI Gothic" pitchFamily="34" charset="-128"/>
                        <a:ea typeface="맑은 고딕" panose="020B0503020000020004" pitchFamily="50" charset="-127"/>
                      </a:endParaRPr>
                    </a:p>
                  </a:txBody>
                  <a:tcPr anchor="ctr"/>
                </a:tc>
              </a:tr>
              <a:tr h="370840">
                <a:tc rowSpan="5">
                  <a:txBody>
                    <a:bodyPr/>
                    <a:lstStyle/>
                    <a:p>
                      <a:pPr algn="ctr" latinLnBrk="1"/>
                      <a:r>
                        <a:rPr lang="en-US" altLang="ko-KR" sz="1400" b="1" dirty="0" err="1" smtClean="0">
                          <a:latin typeface="MS UI Gothic" pitchFamily="34" charset="-128"/>
                          <a:ea typeface="MS UI Gothic" pitchFamily="34" charset="-128"/>
                        </a:rPr>
                        <a:t>Rollomatic</a:t>
                      </a:r>
                      <a:r>
                        <a:rPr lang="ja-JP" altLang="en-US" sz="1400" b="1" dirty="0" smtClean="0">
                          <a:latin typeface="MS UI Gothic" pitchFamily="34" charset="-128"/>
                          <a:ea typeface="MS UI Gothic" pitchFamily="34" charset="-128"/>
                        </a:rPr>
                        <a:t>加工部</a:t>
                      </a:r>
                      <a:endParaRPr lang="ko-KR" altLang="en-US" sz="1400" b="1" dirty="0">
                        <a:latin typeface="MS UI Gothic" pitchFamily="34" charset="-128"/>
                        <a:ea typeface="맑은 고딕" panose="020B0503020000020004" pitchFamily="50" charset="-127"/>
                      </a:endParaRPr>
                    </a:p>
                  </a:txBody>
                  <a:tcPr marL="8584" marR="8584" marT="8584" marB="0" anchor="ctr"/>
                </a:tc>
                <a:tc>
                  <a:txBody>
                    <a:bodyPr/>
                    <a:lstStyle/>
                    <a:p>
                      <a:pPr algn="l" fontAlgn="ctr"/>
                      <a:r>
                        <a:rPr lang="en-US" altLang="ko-KR" sz="1200" u="none" strike="noStrike" dirty="0" smtClean="0">
                          <a:effectLst/>
                          <a:latin typeface="MS UI Gothic" pitchFamily="34" charset="-128"/>
                          <a:ea typeface="MS UI Gothic" pitchFamily="34" charset="-128"/>
                        </a:rPr>
                        <a:t>Sk2000 </a:t>
                      </a:r>
                      <a:r>
                        <a:rPr lang="ja-JP" altLang="en-US" sz="1200" u="none" strike="noStrike" dirty="0" smtClean="0">
                          <a:effectLst/>
                          <a:latin typeface="MS UI Gothic" pitchFamily="34" charset="-128"/>
                          <a:ea typeface="MS UI Gothic" pitchFamily="34" charset="-128"/>
                        </a:rPr>
                        <a:t>自動</a:t>
                      </a:r>
                      <a:r>
                        <a:rPr lang="ja-JP" altLang="en-US" sz="1200" b="0" u="none" strike="noStrike" dirty="0" smtClean="0">
                          <a:solidFill>
                            <a:schemeClr val="tx1"/>
                          </a:solidFill>
                          <a:effectLst/>
                          <a:latin typeface="MS UI Gothic" pitchFamily="34" charset="-128"/>
                          <a:ea typeface="MS UI Gothic" pitchFamily="34" charset="-128"/>
                        </a:rPr>
                        <a:t>段研削機</a:t>
                      </a:r>
                      <a:r>
                        <a:rPr lang="ko-KR" altLang="en-US" sz="1200" u="none" strike="noStrike" dirty="0" smtClean="0">
                          <a:effectLst/>
                          <a:latin typeface="MS UI Gothic" pitchFamily="34" charset="-128"/>
                          <a:ea typeface="맑은 고딕" panose="020B0503020000020004" pitchFamily="50" charset="-127"/>
                        </a:rPr>
                        <a:t> </a:t>
                      </a:r>
                      <a:r>
                        <a:rPr lang="en-US" altLang="ko-KR" sz="1200" u="none" strike="noStrike" dirty="0" smtClean="0">
                          <a:effectLst/>
                          <a:latin typeface="MS UI Gothic" pitchFamily="34" charset="-128"/>
                          <a:ea typeface="MS UI Gothic" pitchFamily="34" charset="-128"/>
                        </a:rPr>
                        <a:t>2017</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b="0" i="0" u="none" strike="noStrike" dirty="0" smtClean="0">
                          <a:solidFill>
                            <a:srgbClr val="000000"/>
                          </a:solidFill>
                          <a:effectLst/>
                          <a:latin typeface="MS UI Gothic" pitchFamily="34" charset="-128"/>
                          <a:ea typeface="MS UI Gothic" pitchFamily="34" charset="-128"/>
                        </a:rPr>
                        <a:t>INKOK</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b="0" i="0" u="none" strike="noStrike" dirty="0" smtClean="0">
                          <a:solidFill>
                            <a:srgbClr val="000000"/>
                          </a:solidFill>
                          <a:effectLst/>
                          <a:latin typeface="MS UI Gothic" pitchFamily="34" charset="-128"/>
                          <a:ea typeface="MS UI Gothic" pitchFamily="34" charset="-128"/>
                        </a:rPr>
                        <a:t>Korea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a:p>
                  </a:txBody>
                  <a:tcPr/>
                </a:tc>
                <a:tc>
                  <a:txBody>
                    <a:bodyPr/>
                    <a:lstStyle/>
                    <a:p>
                      <a:pPr algn="l" fontAlgn="ctr"/>
                      <a:r>
                        <a:rPr lang="en-US" altLang="ko-KR" sz="1200" u="none" strike="noStrike" dirty="0" smtClean="0">
                          <a:effectLst/>
                          <a:latin typeface="MS UI Gothic" pitchFamily="34" charset="-128"/>
                          <a:ea typeface="MS UI Gothic" pitchFamily="34" charset="-128"/>
                        </a:rPr>
                        <a:t>Sk2000 </a:t>
                      </a:r>
                      <a:r>
                        <a:rPr lang="ja-JP" altLang="en-US" sz="1200" u="none" strike="noStrike" dirty="0" smtClean="0">
                          <a:effectLst/>
                          <a:latin typeface="MS UI Gothic" pitchFamily="34" charset="-128"/>
                          <a:ea typeface="MS UI Gothic" pitchFamily="34" charset="-128"/>
                        </a:rPr>
                        <a:t>自動</a:t>
                      </a:r>
                      <a:r>
                        <a:rPr lang="ja-JP" altLang="en-US" sz="1200" b="0" u="none" strike="noStrike" dirty="0" smtClean="0">
                          <a:solidFill>
                            <a:schemeClr val="tx1"/>
                          </a:solidFill>
                          <a:effectLst/>
                          <a:latin typeface="MS UI Gothic" pitchFamily="34" charset="-128"/>
                          <a:ea typeface="MS UI Gothic" pitchFamily="34" charset="-128"/>
                        </a:rPr>
                        <a:t>段研削機</a:t>
                      </a:r>
                      <a:r>
                        <a:rPr lang="en-US" altLang="ko-KR" sz="1200" u="none" strike="noStrike" dirty="0" smtClean="0">
                          <a:effectLst/>
                          <a:latin typeface="MS UI Gothic" pitchFamily="34" charset="-128"/>
                          <a:ea typeface="MS UI Gothic" pitchFamily="34" charset="-128"/>
                        </a:rPr>
                        <a:t>2016</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b="0" i="0" u="none" strike="noStrike" dirty="0" smtClean="0">
                          <a:solidFill>
                            <a:srgbClr val="000000"/>
                          </a:solidFill>
                          <a:effectLst/>
                          <a:latin typeface="MS UI Gothic" pitchFamily="34" charset="-128"/>
                          <a:ea typeface="MS UI Gothic" pitchFamily="34" charset="-128"/>
                        </a:rPr>
                        <a:t>INKOK</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b="0" i="0" u="none" strike="noStrike" dirty="0" smtClean="0">
                          <a:solidFill>
                            <a:srgbClr val="000000"/>
                          </a:solidFill>
                          <a:effectLst/>
                          <a:latin typeface="MS UI Gothic" pitchFamily="34" charset="-128"/>
                          <a:ea typeface="MS UI Gothic" pitchFamily="34" charset="-128"/>
                        </a:rPr>
                        <a:t>Korea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sz="1400" b="1" dirty="0">
                        <a:latin typeface="맑은 고딕" panose="020B0503020000020004" pitchFamily="50" charset="-127"/>
                        <a:ea typeface="맑은 고딕" panose="020B0503020000020004" pitchFamily="50" charset="-127"/>
                      </a:endParaRPr>
                    </a:p>
                  </a:txBody>
                  <a:tcPr anchor="ctr"/>
                </a:tc>
                <a:tc>
                  <a:txBody>
                    <a:bodyPr/>
                    <a:lstStyle/>
                    <a:p>
                      <a:pPr algn="l" fontAlgn="ctr"/>
                      <a:r>
                        <a:rPr lang="en-US" altLang="ko-KR" sz="1200" b="0" i="0" u="none" strike="noStrike" dirty="0" smtClean="0">
                          <a:solidFill>
                            <a:srgbClr val="000000"/>
                          </a:solidFill>
                          <a:effectLst/>
                          <a:latin typeface="MS UI Gothic" pitchFamily="34" charset="-128"/>
                          <a:ea typeface="MS UI Gothic" pitchFamily="34" charset="-128"/>
                        </a:rPr>
                        <a:t>CNC </a:t>
                      </a:r>
                      <a:r>
                        <a:rPr lang="ja-JP" altLang="en-US" sz="1200" b="0" i="0" u="none" strike="noStrike" dirty="0" smtClean="0">
                          <a:solidFill>
                            <a:srgbClr val="000000"/>
                          </a:solidFill>
                          <a:effectLst/>
                          <a:latin typeface="MS UI Gothic" pitchFamily="34" charset="-128"/>
                          <a:ea typeface="MS UI Gothic" pitchFamily="34" charset="-128"/>
                        </a:rPr>
                        <a:t>自動化平面</a:t>
                      </a:r>
                      <a:r>
                        <a:rPr lang="ja-JP" altLang="en-US" sz="1200" b="0" u="none" strike="noStrike" dirty="0" smtClean="0">
                          <a:solidFill>
                            <a:schemeClr val="tx1"/>
                          </a:solidFill>
                          <a:effectLst/>
                          <a:latin typeface="MS UI Gothic" pitchFamily="34" charset="-128"/>
                          <a:ea typeface="MS UI Gothic" pitchFamily="34" charset="-128"/>
                        </a:rPr>
                        <a:t>研削機</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en-US" altLang="ko-KR" sz="1200" u="none" strike="noStrike" dirty="0" smtClean="0">
                          <a:effectLst/>
                          <a:latin typeface="MS UI Gothic" pitchFamily="34" charset="-128"/>
                          <a:ea typeface="MS UI Gothic" pitchFamily="34" charset="-128"/>
                        </a:rPr>
                        <a:t>HYUN CHUN</a:t>
                      </a:r>
                      <a:endParaRPr lang="en-US" altLang="ko-KR" sz="1200" b="0" i="0" u="none" strike="noStrike" dirty="0" smtClean="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altLang="ko-KR" sz="1200" b="0" i="0" u="none" strike="noStrike" dirty="0" smtClean="0">
                          <a:solidFill>
                            <a:srgbClr val="000000"/>
                          </a:solidFill>
                          <a:effectLst/>
                          <a:latin typeface="MS UI Gothic" pitchFamily="34" charset="-128"/>
                          <a:ea typeface="MS UI Gothic" pitchFamily="34" charset="-128"/>
                        </a:rPr>
                        <a:t>Korea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altLang="ko-KR" sz="1200" u="none" strike="noStrike" dirty="0" smtClean="0">
                          <a:effectLst/>
                          <a:latin typeface="MS UI Gothic" pitchFamily="34" charset="-128"/>
                          <a:ea typeface="MS UI Gothic" pitchFamily="34" charset="-128"/>
                        </a:rPr>
                        <a:t>1EA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ja-JP" altLang="en-US" sz="1200" u="none" strike="noStrike" dirty="0" smtClean="0">
                          <a:effectLst/>
                          <a:latin typeface="MS UI Gothic" pitchFamily="34" charset="-128"/>
                          <a:ea typeface="MS UI Gothic" pitchFamily="34" charset="-128"/>
                        </a:rPr>
                        <a:t>成形研磨機</a:t>
                      </a:r>
                      <a:r>
                        <a:rPr lang="ko-KR" altLang="en-US" sz="1200" u="none" strike="noStrike" dirty="0" smtClean="0">
                          <a:effectLst/>
                          <a:latin typeface="MS UI Gothic" pitchFamily="34" charset="-128"/>
                          <a:ea typeface="맑은 고딕" panose="020B0503020000020004" pitchFamily="50" charset="-127"/>
                        </a:rPr>
                        <a:t> </a:t>
                      </a:r>
                      <a:r>
                        <a:rPr lang="en-US" sz="1200" u="none" strike="noStrike" dirty="0">
                          <a:effectLst/>
                          <a:latin typeface="MS UI Gothic" pitchFamily="34" charset="-128"/>
                          <a:ea typeface="MS UI Gothic" pitchFamily="34" charset="-128"/>
                        </a:rPr>
                        <a:t>HCG-450M </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HYUN CHUN</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Korea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4EA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vMerge="1">
                  <a:txBody>
                    <a:bodyPr/>
                    <a:lstStyle/>
                    <a:p>
                      <a:pPr latinLnBrk="1"/>
                      <a:endParaRPr lang="ko-KR" altLang="en-US" dirty="0"/>
                    </a:p>
                  </a:txBody>
                  <a:tcPr/>
                </a:tc>
                <a:tc>
                  <a:txBody>
                    <a:bodyPr/>
                    <a:lstStyle/>
                    <a:p>
                      <a:pPr algn="l" fontAlgn="ctr"/>
                      <a:r>
                        <a:rPr lang="en-US" sz="1200" u="none" strike="noStrike" dirty="0" err="1">
                          <a:effectLst/>
                          <a:latin typeface="MS UI Gothic" pitchFamily="34" charset="-128"/>
                          <a:ea typeface="MS UI Gothic" pitchFamily="34" charset="-128"/>
                        </a:rPr>
                        <a:t>DedTru</a:t>
                      </a:r>
                      <a:r>
                        <a:rPr lang="en-US" sz="1200" u="none" strike="noStrike" dirty="0">
                          <a:effectLst/>
                          <a:latin typeface="MS UI Gothic" pitchFamily="34" charset="-128"/>
                          <a:ea typeface="MS UI Gothic" pitchFamily="34" charset="-128"/>
                        </a:rPr>
                        <a:t> </a:t>
                      </a:r>
                      <a:r>
                        <a:rPr lang="ja-JP" altLang="en-US" sz="1200" u="none" strike="noStrike" dirty="0" smtClean="0">
                          <a:effectLst/>
                          <a:latin typeface="MS UI Gothic" pitchFamily="34" charset="-128"/>
                          <a:ea typeface="MS UI Gothic" pitchFamily="34" charset="-128"/>
                        </a:rPr>
                        <a:t>マシン</a:t>
                      </a:r>
                      <a:r>
                        <a:rPr lang="ko-KR" altLang="en-US" sz="1200" u="none" strike="noStrike" dirty="0" smtClean="0">
                          <a:effectLst/>
                          <a:latin typeface="MS UI Gothic" pitchFamily="34" charset="-128"/>
                          <a:ea typeface="맑은 고딕" panose="020B0503020000020004" pitchFamily="50" charset="-127"/>
                        </a:rPr>
                        <a:t> </a:t>
                      </a:r>
                      <a:endParaRPr lang="ko-KR" altLang="en-US" sz="1200" b="0" i="0" u="none" strike="noStrike" dirty="0">
                        <a:solidFill>
                          <a:srgbClr val="000000"/>
                        </a:solidFill>
                        <a:effectLst/>
                        <a:latin typeface="MS UI Gothic" pitchFamily="34" charset="-128"/>
                        <a:ea typeface="맑은 고딕" panose="020B0503020000020004" pitchFamily="50" charset="-127"/>
                      </a:endParaRPr>
                    </a:p>
                  </a:txBody>
                  <a:tcPr marL="8584" marR="8584" marT="8584" marB="0" anchor="ctr"/>
                </a:tc>
                <a:tc>
                  <a:txBody>
                    <a:bodyPr/>
                    <a:lstStyle/>
                    <a:p>
                      <a:pPr algn="ctr" fontAlgn="ctr"/>
                      <a:r>
                        <a:rPr lang="en-US" sz="1200" u="none" strike="noStrike" dirty="0" smtClean="0">
                          <a:effectLst/>
                          <a:latin typeface="MS UI Gothic" pitchFamily="34" charset="-128"/>
                          <a:ea typeface="MS UI Gothic" pitchFamily="34" charset="-128"/>
                        </a:rPr>
                        <a:t>UNISON CORP</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America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c>
                  <a:txBody>
                    <a:bodyPr/>
                    <a:lstStyle/>
                    <a:p>
                      <a:pPr algn="ctr" fontAlgn="ctr"/>
                      <a:r>
                        <a:rPr lang="en-US" sz="1200" u="none" strike="noStrike" dirty="0">
                          <a:effectLst/>
                          <a:latin typeface="MS UI Gothic" pitchFamily="34" charset="-128"/>
                          <a:ea typeface="MS UI Gothic" pitchFamily="34" charset="-128"/>
                        </a:rPr>
                        <a:t>4EA</a:t>
                      </a:r>
                      <a:endParaRPr lang="en-US" sz="1200" b="0" i="0" u="none" strike="noStrike" dirty="0">
                        <a:solidFill>
                          <a:srgbClr val="000000"/>
                        </a:solidFill>
                        <a:effectLst/>
                        <a:latin typeface="MS UI Gothic" pitchFamily="34" charset="-128"/>
                        <a:ea typeface="MS UI Gothic" pitchFamily="34" charset="-128"/>
                      </a:endParaRPr>
                    </a:p>
                  </a:txBody>
                  <a:tcPr marL="8584" marR="8584" marT="8584" marB="0" anchor="ctr"/>
                </a:tc>
              </a:tr>
              <a:tr h="370840">
                <a:tc rowSpan="2">
                  <a:txBody>
                    <a:bodyPr/>
                    <a:lstStyle/>
                    <a:p>
                      <a:pPr marL="0" algn="ctr" defTabSz="914400" rtl="0" eaLnBrk="1" fontAlgn="ctr" latinLnBrk="1" hangingPunct="1"/>
                      <a:r>
                        <a:rPr lang="ja-JP" altLang="en-US" sz="1400" b="1" kern="1200" dirty="0" smtClean="0">
                          <a:solidFill>
                            <a:schemeClr val="dk1"/>
                          </a:solidFill>
                          <a:latin typeface="MS UI Gothic" pitchFamily="34" charset="-128"/>
                          <a:ea typeface="MS UI Gothic" pitchFamily="34" charset="-128"/>
                          <a:cs typeface="+mn-cs"/>
                        </a:rPr>
                        <a:t>円筒研磨加工部</a:t>
                      </a:r>
                      <a:endParaRPr lang="ko-KR" altLang="en-US" sz="1400" b="1" kern="1200" dirty="0">
                        <a:solidFill>
                          <a:schemeClr val="dk1"/>
                        </a:solidFill>
                        <a:latin typeface="MS UI Gothic" pitchFamily="34" charset="-128"/>
                        <a:ea typeface="맑은 고딕" panose="020B0503020000020004" pitchFamily="50" charset="-127"/>
                        <a:cs typeface="+mn-cs"/>
                      </a:endParaRPr>
                    </a:p>
                  </a:txBody>
                  <a:tcPr marL="8584" marR="8584" marT="8584" marB="0" anchor="ctr"/>
                </a:tc>
                <a:tc>
                  <a:txBody>
                    <a:bodyPr/>
                    <a:lstStyle/>
                    <a:p>
                      <a:pPr marL="0" algn="l" defTabSz="914400" rtl="0" eaLnBrk="1" fontAlgn="ctr" latinLnBrk="1" hangingPunct="1"/>
                      <a:r>
                        <a:rPr lang="ja-JP" altLang="en-US" sz="1200" u="none" strike="noStrike" dirty="0" smtClean="0">
                          <a:effectLst/>
                          <a:latin typeface="MS UI Gothic" pitchFamily="34" charset="-128"/>
                          <a:ea typeface="MS UI Gothic" pitchFamily="34" charset="-128"/>
                        </a:rPr>
                        <a:t>円筒</a:t>
                      </a:r>
                      <a:r>
                        <a:rPr lang="ja-JP" altLang="en-US" sz="1200" b="0" u="none" strike="noStrike" dirty="0" smtClean="0">
                          <a:solidFill>
                            <a:schemeClr val="tx1"/>
                          </a:solidFill>
                          <a:effectLst/>
                          <a:latin typeface="MS UI Gothic" pitchFamily="34" charset="-128"/>
                          <a:ea typeface="MS UI Gothic" pitchFamily="34" charset="-128"/>
                        </a:rPr>
                        <a:t>研削機</a:t>
                      </a:r>
                      <a:r>
                        <a:rPr lang="en-US" sz="1200" u="none" strike="noStrike" kern="1200" dirty="0" smtClean="0">
                          <a:solidFill>
                            <a:schemeClr val="dk1"/>
                          </a:solidFill>
                          <a:effectLst/>
                          <a:latin typeface="MS UI Gothic" pitchFamily="34" charset="-128"/>
                          <a:ea typeface="MS UI Gothic" pitchFamily="34" charset="-128"/>
                          <a:cs typeface="+mn-cs"/>
                        </a:rPr>
                        <a:t>TGU-32 </a:t>
                      </a:r>
                      <a:endParaRPr lang="en-US" sz="1200" u="none" strike="noStrike" kern="1200" dirty="0">
                        <a:solidFill>
                          <a:schemeClr val="dk1"/>
                        </a:solidFill>
                        <a:effectLst/>
                        <a:latin typeface="MS UI Gothic" pitchFamily="34" charset="-128"/>
                        <a:ea typeface="MS UI Gothic" pitchFamily="34" charset="-128"/>
                        <a:cs typeface="+mn-cs"/>
                      </a:endParaRP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TONGIL</a:t>
                      </a: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Korea</a:t>
                      </a: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1EA</a:t>
                      </a:r>
                    </a:p>
                  </a:txBody>
                  <a:tcPr marL="8584" marR="8584" marT="8584" marB="0" anchor="ctr"/>
                </a:tc>
              </a:tr>
              <a:tr h="370840">
                <a:tc vMerge="1">
                  <a:txBody>
                    <a:bodyPr/>
                    <a:lstStyle/>
                    <a:p>
                      <a:pPr latinLnBrk="1"/>
                      <a:endParaRPr lang="ko-KR" altLang="en-US"/>
                    </a:p>
                  </a:txBody>
                  <a:tcPr/>
                </a:tc>
                <a:tc>
                  <a:txBody>
                    <a:bodyPr/>
                    <a:lstStyle/>
                    <a:p>
                      <a:pPr marL="0" algn="l" defTabSz="914400" rtl="0" eaLnBrk="1" fontAlgn="ctr" latinLnBrk="1" hangingPunct="1"/>
                      <a:r>
                        <a:rPr lang="ja-JP" altLang="en-US" sz="1200" u="none" strike="noStrike" dirty="0" smtClean="0">
                          <a:effectLst/>
                          <a:latin typeface="MS UI Gothic" pitchFamily="34" charset="-128"/>
                          <a:ea typeface="MS UI Gothic" pitchFamily="34" charset="-128"/>
                        </a:rPr>
                        <a:t>円筒</a:t>
                      </a:r>
                      <a:r>
                        <a:rPr lang="ja-JP" altLang="en-US" sz="1200" b="0" u="none" strike="noStrike" dirty="0" smtClean="0">
                          <a:solidFill>
                            <a:schemeClr val="tx1"/>
                          </a:solidFill>
                          <a:effectLst/>
                          <a:latin typeface="MS UI Gothic" pitchFamily="34" charset="-128"/>
                          <a:ea typeface="MS UI Gothic" pitchFamily="34" charset="-128"/>
                        </a:rPr>
                        <a:t>研削機</a:t>
                      </a:r>
                      <a:r>
                        <a:rPr lang="en-US" sz="1200" u="none" strike="noStrike" kern="1200" dirty="0" smtClean="0">
                          <a:solidFill>
                            <a:schemeClr val="dk1"/>
                          </a:solidFill>
                          <a:effectLst/>
                          <a:latin typeface="MS UI Gothic" pitchFamily="34" charset="-128"/>
                          <a:ea typeface="MS UI Gothic" pitchFamily="34" charset="-128"/>
                          <a:cs typeface="+mn-cs"/>
                        </a:rPr>
                        <a:t>GM-32H </a:t>
                      </a:r>
                      <a:endParaRPr lang="en-US" sz="1200" u="none" strike="noStrike" kern="1200" dirty="0">
                        <a:solidFill>
                          <a:schemeClr val="dk1"/>
                        </a:solidFill>
                        <a:effectLst/>
                        <a:latin typeface="MS UI Gothic" pitchFamily="34" charset="-128"/>
                        <a:ea typeface="MS UI Gothic" pitchFamily="34" charset="-128"/>
                        <a:cs typeface="+mn-cs"/>
                      </a:endParaRP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GMECCA</a:t>
                      </a: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Korea</a:t>
                      </a: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1EA</a:t>
                      </a:r>
                    </a:p>
                  </a:txBody>
                  <a:tcPr marL="8584" marR="8584" marT="8584" marB="0" anchor="ctr"/>
                </a:tc>
              </a:tr>
              <a:tr h="370840">
                <a:tc rowSpan="3">
                  <a:txBody>
                    <a:bodyPr/>
                    <a:lstStyle/>
                    <a:p>
                      <a:pPr marL="0" algn="ctr" defTabSz="914400" rtl="0" eaLnBrk="1" fontAlgn="ctr" latinLnBrk="1" hangingPunct="1"/>
                      <a:r>
                        <a:rPr lang="ja-JP" altLang="en-US" sz="1400" b="1" kern="1200" dirty="0" smtClean="0">
                          <a:solidFill>
                            <a:schemeClr val="dk1"/>
                          </a:solidFill>
                          <a:latin typeface="MS UI Gothic" pitchFamily="34" charset="-128"/>
                          <a:ea typeface="MS UI Gothic" pitchFamily="34" charset="-128"/>
                          <a:cs typeface="+mn-cs"/>
                        </a:rPr>
                        <a:t>旋盤ミーリング加工部</a:t>
                      </a:r>
                      <a:endParaRPr lang="ko-KR" altLang="en-US" sz="1400" b="1" kern="1200" dirty="0">
                        <a:solidFill>
                          <a:schemeClr val="dk1"/>
                        </a:solidFill>
                        <a:latin typeface="MS UI Gothic" pitchFamily="34" charset="-128"/>
                        <a:ea typeface="맑은 고딕" panose="020B0503020000020004" pitchFamily="50" charset="-127"/>
                        <a:cs typeface="+mn-cs"/>
                      </a:endParaRPr>
                    </a:p>
                  </a:txBody>
                  <a:tcPr marL="8584" marR="8584" marT="8584" marB="0" anchor="ctr"/>
                </a:tc>
                <a:tc>
                  <a:txBody>
                    <a:bodyPr/>
                    <a:lstStyle/>
                    <a:p>
                      <a:pPr marL="0" algn="l" defTabSz="914400" rtl="0" eaLnBrk="1" fontAlgn="ctr" latinLnBrk="1" hangingPunct="1"/>
                      <a:r>
                        <a:rPr lang="ja-JP" altLang="en-US" sz="1200" u="none" strike="noStrike" kern="1200" dirty="0" smtClean="0">
                          <a:solidFill>
                            <a:schemeClr val="dk1"/>
                          </a:solidFill>
                          <a:effectLst/>
                          <a:latin typeface="MS UI Gothic" pitchFamily="34" charset="-128"/>
                          <a:ea typeface="MS UI Gothic" pitchFamily="34" charset="-128"/>
                          <a:cs typeface="+mn-cs"/>
                        </a:rPr>
                        <a:t>旋盤</a:t>
                      </a:r>
                      <a:r>
                        <a:rPr lang="en-US" sz="1200" u="none" strike="noStrike" kern="1200" dirty="0" smtClean="0">
                          <a:solidFill>
                            <a:schemeClr val="dk1"/>
                          </a:solidFill>
                          <a:effectLst/>
                          <a:latin typeface="MS UI Gothic" pitchFamily="34" charset="-128"/>
                          <a:ea typeface="MS UI Gothic" pitchFamily="34" charset="-128"/>
                          <a:cs typeface="+mn-cs"/>
                        </a:rPr>
                        <a:t>TIPL-410 </a:t>
                      </a:r>
                      <a:endParaRPr lang="en-US" sz="1200" u="none" strike="noStrike" kern="1200" dirty="0">
                        <a:solidFill>
                          <a:schemeClr val="dk1"/>
                        </a:solidFill>
                        <a:effectLst/>
                        <a:latin typeface="MS UI Gothic" pitchFamily="34" charset="-128"/>
                        <a:ea typeface="MS UI Gothic" pitchFamily="34" charset="-128"/>
                        <a:cs typeface="+mn-cs"/>
                      </a:endParaRP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TONGIL</a:t>
                      </a: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Korea</a:t>
                      </a: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2EA</a:t>
                      </a:r>
                    </a:p>
                  </a:txBody>
                  <a:tcPr marL="8584" marR="8584" marT="8584" marB="0" anchor="ctr"/>
                </a:tc>
              </a:tr>
              <a:tr h="370840">
                <a:tc vMerge="1">
                  <a:txBody>
                    <a:bodyPr/>
                    <a:lstStyle/>
                    <a:p>
                      <a:pPr latinLnBrk="1"/>
                      <a:endParaRPr lang="ko-KR" altLang="en-US"/>
                    </a:p>
                  </a:txBody>
                  <a:tcPr/>
                </a:tc>
                <a:tc>
                  <a:txBody>
                    <a:bodyPr/>
                    <a:lstStyle/>
                    <a:p>
                      <a:pPr marL="0" algn="l" defTabSz="914400" rtl="0" eaLnBrk="1" fontAlgn="ctr" latinLnBrk="1" hangingPunct="1"/>
                      <a:r>
                        <a:rPr lang="ja-JP" altLang="en-US" sz="1200" u="none" strike="noStrike" kern="1200" dirty="0" smtClean="0">
                          <a:solidFill>
                            <a:schemeClr val="dk1"/>
                          </a:solidFill>
                          <a:effectLst/>
                          <a:latin typeface="MS UI Gothic" pitchFamily="34" charset="-128"/>
                          <a:ea typeface="MS UI Gothic" pitchFamily="34" charset="-128"/>
                          <a:cs typeface="+mn-cs"/>
                        </a:rPr>
                        <a:t>小型旋盤</a:t>
                      </a:r>
                      <a:r>
                        <a:rPr lang="ko-KR" altLang="en-US" sz="1200" u="none" strike="noStrike" kern="1200" dirty="0" smtClean="0">
                          <a:solidFill>
                            <a:schemeClr val="dk1"/>
                          </a:solidFill>
                          <a:effectLst/>
                          <a:latin typeface="MS UI Gothic" pitchFamily="34" charset="-128"/>
                          <a:ea typeface="맑은 고딕" panose="020B0503020000020004" pitchFamily="50" charset="-127"/>
                          <a:cs typeface="+mn-cs"/>
                        </a:rPr>
                        <a:t> </a:t>
                      </a:r>
                      <a:r>
                        <a:rPr lang="ja-JP" altLang="en-US" sz="1200" u="none" strike="noStrike" kern="1200" dirty="0" smtClean="0">
                          <a:solidFill>
                            <a:schemeClr val="dk1"/>
                          </a:solidFill>
                          <a:effectLst/>
                          <a:latin typeface="MS UI Gothic" pitchFamily="34" charset="-128"/>
                          <a:ea typeface="MS UI Gothic" pitchFamily="34" charset="-128"/>
                          <a:cs typeface="+mn-cs"/>
                        </a:rPr>
                        <a:t>ベンチプレス</a:t>
                      </a:r>
                      <a:r>
                        <a:rPr lang="ko-KR" altLang="en-US" sz="1200" u="none" strike="noStrike" kern="1200" dirty="0" smtClean="0">
                          <a:solidFill>
                            <a:schemeClr val="dk1"/>
                          </a:solidFill>
                          <a:effectLst/>
                          <a:latin typeface="MS UI Gothic" pitchFamily="34" charset="-128"/>
                          <a:ea typeface="맑은 고딕" panose="020B0503020000020004" pitchFamily="50" charset="-127"/>
                          <a:cs typeface="+mn-cs"/>
                        </a:rPr>
                        <a:t> </a:t>
                      </a:r>
                      <a:r>
                        <a:rPr lang="en-US" altLang="ko-KR" sz="1200" u="none" strike="noStrike" kern="1200" dirty="0">
                          <a:solidFill>
                            <a:schemeClr val="dk1"/>
                          </a:solidFill>
                          <a:effectLst/>
                          <a:latin typeface="MS UI Gothic" pitchFamily="34" charset="-128"/>
                          <a:ea typeface="MS UI Gothic" pitchFamily="34" charset="-128"/>
                          <a:cs typeface="+mn-cs"/>
                        </a:rPr>
                        <a:t>LD-1216GH </a:t>
                      </a: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TONGIL</a:t>
                      </a: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Korea</a:t>
                      </a: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1EA</a:t>
                      </a:r>
                    </a:p>
                  </a:txBody>
                  <a:tcPr marL="8584" marR="8584" marT="8584" marB="0" anchor="ctr"/>
                </a:tc>
              </a:tr>
              <a:tr h="370840">
                <a:tc vMerge="1">
                  <a:txBody>
                    <a:bodyPr/>
                    <a:lstStyle/>
                    <a:p>
                      <a:pPr latinLnBrk="1"/>
                      <a:endParaRPr lang="ko-KR" altLang="en-US"/>
                    </a:p>
                  </a:txBody>
                  <a:tcPr/>
                </a:tc>
                <a:tc>
                  <a:txBody>
                    <a:bodyPr/>
                    <a:lstStyle/>
                    <a:p>
                      <a:pPr marL="0" algn="l" defTabSz="914400" rtl="0" eaLnBrk="1" fontAlgn="ctr" latinLnBrk="1" hangingPunct="1"/>
                      <a:r>
                        <a:rPr lang="ja-JP" altLang="en-US" sz="1200" u="none" strike="noStrike" kern="1200" dirty="0" smtClean="0">
                          <a:solidFill>
                            <a:schemeClr val="dk1"/>
                          </a:solidFill>
                          <a:effectLst/>
                          <a:latin typeface="MS UI Gothic" pitchFamily="34" charset="-128"/>
                          <a:ea typeface="MS UI Gothic" pitchFamily="34" charset="-128"/>
                          <a:cs typeface="+mn-cs"/>
                        </a:rPr>
                        <a:t>ミーリング</a:t>
                      </a:r>
                      <a:r>
                        <a:rPr lang="ko-KR" altLang="en-US" sz="1200" u="none" strike="noStrike" kern="1200" dirty="0" smtClean="0">
                          <a:solidFill>
                            <a:schemeClr val="dk1"/>
                          </a:solidFill>
                          <a:effectLst/>
                          <a:latin typeface="MS UI Gothic" pitchFamily="34" charset="-128"/>
                          <a:ea typeface="맑은 고딕" panose="020B0503020000020004" pitchFamily="50" charset="-127"/>
                          <a:cs typeface="+mn-cs"/>
                        </a:rPr>
                        <a:t> </a:t>
                      </a:r>
                      <a:r>
                        <a:rPr lang="en-US" sz="1200" u="none" strike="noStrike" kern="1200" dirty="0">
                          <a:solidFill>
                            <a:schemeClr val="dk1"/>
                          </a:solidFill>
                          <a:effectLst/>
                          <a:latin typeface="MS UI Gothic" pitchFamily="34" charset="-128"/>
                          <a:ea typeface="MS UI Gothic" pitchFamily="34" charset="-128"/>
                          <a:cs typeface="+mn-cs"/>
                        </a:rPr>
                        <a:t>HMT-1100</a:t>
                      </a: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WHACHEON</a:t>
                      </a: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Korea</a:t>
                      </a:r>
                    </a:p>
                  </a:txBody>
                  <a:tcPr marL="8584" marR="8584" marT="8584" marB="0" anchor="ctr"/>
                </a:tc>
                <a:tc>
                  <a:txBody>
                    <a:bodyPr/>
                    <a:lstStyle/>
                    <a:p>
                      <a:pPr marL="0" algn="ctr" defTabSz="914400" rtl="0" eaLnBrk="1" fontAlgn="ctr" latinLnBrk="1" hangingPunct="1"/>
                      <a:r>
                        <a:rPr lang="en-US" sz="1200" u="none" strike="noStrike" kern="1200">
                          <a:solidFill>
                            <a:schemeClr val="dk1"/>
                          </a:solidFill>
                          <a:effectLst/>
                          <a:latin typeface="MS UI Gothic" pitchFamily="34" charset="-128"/>
                          <a:ea typeface="MS UI Gothic" pitchFamily="34" charset="-128"/>
                          <a:cs typeface="+mn-cs"/>
                        </a:rPr>
                        <a:t>1EA</a:t>
                      </a:r>
                    </a:p>
                  </a:txBody>
                  <a:tcPr marL="8584" marR="8584" marT="8584" marB="0" anchor="ctr"/>
                </a:tc>
              </a:tr>
              <a:tr h="370840">
                <a:tc rowSpan="2">
                  <a:txBody>
                    <a:bodyPr/>
                    <a:lstStyle/>
                    <a:p>
                      <a:pPr marL="0" algn="ctr" defTabSz="914400" rtl="0" eaLnBrk="1" fontAlgn="ctr" latinLnBrk="1" hangingPunct="1"/>
                      <a:r>
                        <a:rPr lang="ja-JP" altLang="en-US" sz="1400" b="1" kern="1200" dirty="0" smtClean="0">
                          <a:solidFill>
                            <a:schemeClr val="dk1"/>
                          </a:solidFill>
                          <a:latin typeface="MS UI Gothic" pitchFamily="34" charset="-128"/>
                          <a:ea typeface="MS UI Gothic" pitchFamily="34" charset="-128"/>
                          <a:cs typeface="+mn-cs"/>
                        </a:rPr>
                        <a:t>ラッピング及び</a:t>
                      </a:r>
                      <a:endParaRPr lang="en-US" altLang="ja-JP" sz="1400" b="1" kern="1200" dirty="0" smtClean="0">
                        <a:solidFill>
                          <a:schemeClr val="dk1"/>
                        </a:solidFill>
                        <a:latin typeface="MS UI Gothic" pitchFamily="34" charset="-128"/>
                        <a:ea typeface="MS UI Gothic" pitchFamily="34" charset="-128"/>
                        <a:cs typeface="+mn-cs"/>
                      </a:endParaRPr>
                    </a:p>
                    <a:p>
                      <a:pPr marL="0" algn="ctr" defTabSz="914400" rtl="0" eaLnBrk="1" fontAlgn="ctr" latinLnBrk="1" hangingPunct="1"/>
                      <a:r>
                        <a:rPr lang="ja-JP" altLang="en-US" sz="1400" b="1" kern="1200" dirty="0" smtClean="0">
                          <a:solidFill>
                            <a:schemeClr val="dk1"/>
                          </a:solidFill>
                          <a:latin typeface="MS UI Gothic" pitchFamily="34" charset="-128"/>
                          <a:ea typeface="MS UI Gothic" pitchFamily="34" charset="-128"/>
                          <a:cs typeface="+mn-cs"/>
                        </a:rPr>
                        <a:t>カッティング加工部</a:t>
                      </a:r>
                      <a:endParaRPr lang="ko-KR" altLang="en-US" sz="1400" b="1" kern="1200" dirty="0">
                        <a:solidFill>
                          <a:schemeClr val="dk1"/>
                        </a:solidFill>
                        <a:latin typeface="MS UI Gothic" pitchFamily="34" charset="-128"/>
                        <a:ea typeface="맑은 고딕" panose="020B0503020000020004" pitchFamily="50" charset="-127"/>
                        <a:cs typeface="+mn-cs"/>
                      </a:endParaRPr>
                    </a:p>
                  </a:txBody>
                  <a:tcPr marL="8584" marR="8584" marT="8584" marB="0" anchor="ctr"/>
                </a:tc>
                <a:tc>
                  <a:txBody>
                    <a:bodyPr/>
                    <a:lstStyle/>
                    <a:p>
                      <a:pPr marL="0" algn="l"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R</a:t>
                      </a:r>
                      <a:r>
                        <a:rPr lang="en-US" sz="1200" u="none" strike="noStrike" kern="1200" dirty="0" smtClean="0">
                          <a:solidFill>
                            <a:schemeClr val="dk1"/>
                          </a:solidFill>
                          <a:effectLst/>
                          <a:latin typeface="MS UI Gothic" pitchFamily="34" charset="-128"/>
                          <a:ea typeface="MS UI Gothic" pitchFamily="34" charset="-128"/>
                          <a:cs typeface="+mn-cs"/>
                        </a:rPr>
                        <a:t>apping Machine</a:t>
                      </a:r>
                      <a:endParaRPr lang="en-US" sz="1200" u="none" strike="noStrike" kern="1200" dirty="0">
                        <a:solidFill>
                          <a:schemeClr val="dk1"/>
                        </a:solidFill>
                        <a:effectLst/>
                        <a:latin typeface="MS UI Gothic" pitchFamily="34" charset="-128"/>
                        <a:ea typeface="MS UI Gothic" pitchFamily="34" charset="-128"/>
                        <a:cs typeface="+mn-cs"/>
                      </a:endParaRPr>
                    </a:p>
                  </a:txBody>
                  <a:tcPr marL="8584" marR="8584" marT="8584" marB="0" anchor="ctr"/>
                </a:tc>
                <a:tc>
                  <a:txBody>
                    <a:bodyPr/>
                    <a:lstStyle/>
                    <a:p>
                      <a:pPr marL="0" algn="ctr" defTabSz="914400" rtl="0" eaLnBrk="1" fontAlgn="ctr" latinLnBrk="1" hangingPunct="1"/>
                      <a:r>
                        <a:rPr lang="en-US" altLang="ko-KR" sz="1200" u="none" strike="noStrike" kern="1200" dirty="0" smtClean="0">
                          <a:solidFill>
                            <a:schemeClr val="dk1"/>
                          </a:solidFill>
                          <a:effectLst/>
                          <a:latin typeface="MS UI Gothic" pitchFamily="34" charset="-128"/>
                          <a:ea typeface="MS UI Gothic" pitchFamily="34" charset="-128"/>
                          <a:cs typeface="+mn-cs"/>
                        </a:rPr>
                        <a:t>SAMCHULLY</a:t>
                      </a:r>
                      <a:endParaRPr lang="ko-KR" altLang="en-US" sz="1200" u="none" strike="noStrike" kern="1200" dirty="0">
                        <a:solidFill>
                          <a:schemeClr val="dk1"/>
                        </a:solidFill>
                        <a:effectLst/>
                        <a:latin typeface="MS UI Gothic" pitchFamily="34" charset="-128"/>
                        <a:ea typeface="맑은 고딕" panose="020B0503020000020004" pitchFamily="50" charset="-127"/>
                        <a:cs typeface="+mn-cs"/>
                      </a:endParaRP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Korea</a:t>
                      </a: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1EA</a:t>
                      </a:r>
                    </a:p>
                  </a:txBody>
                  <a:tcPr marL="8584" marR="8584" marT="8584" marB="0" anchor="ctr"/>
                </a:tc>
              </a:tr>
              <a:tr h="370840">
                <a:tc vMerge="1">
                  <a:txBody>
                    <a:bodyPr/>
                    <a:lstStyle/>
                    <a:p>
                      <a:pPr latinLnBrk="1"/>
                      <a:endParaRPr lang="ko-KR" altLang="en-US"/>
                    </a:p>
                  </a:txBody>
                  <a:tcPr/>
                </a:tc>
                <a:tc>
                  <a:txBody>
                    <a:bodyPr/>
                    <a:lstStyle/>
                    <a:p>
                      <a:pPr marL="0" algn="l"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C</a:t>
                      </a:r>
                      <a:r>
                        <a:rPr lang="en-US" sz="1200" u="none" strike="noStrike" kern="1200" dirty="0" smtClean="0">
                          <a:solidFill>
                            <a:schemeClr val="dk1"/>
                          </a:solidFill>
                          <a:effectLst/>
                          <a:latin typeface="MS UI Gothic" pitchFamily="34" charset="-128"/>
                          <a:ea typeface="MS UI Gothic" pitchFamily="34" charset="-128"/>
                          <a:cs typeface="+mn-cs"/>
                        </a:rPr>
                        <a:t>utting </a:t>
                      </a:r>
                      <a:r>
                        <a:rPr lang="en-US" sz="1200" u="none" strike="noStrike" kern="1200" dirty="0">
                          <a:solidFill>
                            <a:schemeClr val="dk1"/>
                          </a:solidFill>
                          <a:effectLst/>
                          <a:latin typeface="MS UI Gothic" pitchFamily="34" charset="-128"/>
                          <a:ea typeface="MS UI Gothic" pitchFamily="34" charset="-128"/>
                          <a:cs typeface="+mn-cs"/>
                        </a:rPr>
                        <a:t>M</a:t>
                      </a:r>
                      <a:r>
                        <a:rPr lang="en-US" sz="1200" u="none" strike="noStrike" kern="1200" dirty="0" smtClean="0">
                          <a:solidFill>
                            <a:schemeClr val="dk1"/>
                          </a:solidFill>
                          <a:effectLst/>
                          <a:latin typeface="MS UI Gothic" pitchFamily="34" charset="-128"/>
                          <a:ea typeface="MS UI Gothic" pitchFamily="34" charset="-128"/>
                          <a:cs typeface="+mn-cs"/>
                        </a:rPr>
                        <a:t>achine </a:t>
                      </a:r>
                      <a:endParaRPr lang="en-US" sz="1200" u="none" strike="noStrike" kern="1200" dirty="0">
                        <a:solidFill>
                          <a:schemeClr val="dk1"/>
                        </a:solidFill>
                        <a:effectLst/>
                        <a:latin typeface="MS UI Gothic" pitchFamily="34" charset="-128"/>
                        <a:ea typeface="MS UI Gothic" pitchFamily="34" charset="-128"/>
                        <a:cs typeface="+mn-cs"/>
                      </a:endParaRP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MANIX</a:t>
                      </a: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Korea</a:t>
                      </a:r>
                    </a:p>
                  </a:txBody>
                  <a:tcPr marL="8584" marR="8584" marT="8584" marB="0" anchor="ctr"/>
                </a:tc>
                <a:tc>
                  <a:txBody>
                    <a:bodyPr/>
                    <a:lstStyle/>
                    <a:p>
                      <a:pPr marL="0" algn="ctr" defTabSz="914400" rtl="0" eaLnBrk="1" fontAlgn="ctr" latinLnBrk="1" hangingPunct="1"/>
                      <a:r>
                        <a:rPr lang="en-US" sz="1200" u="none" strike="noStrike" kern="1200" dirty="0">
                          <a:solidFill>
                            <a:schemeClr val="dk1"/>
                          </a:solidFill>
                          <a:effectLst/>
                          <a:latin typeface="MS UI Gothic" pitchFamily="34" charset="-128"/>
                          <a:ea typeface="MS UI Gothic" pitchFamily="34" charset="-128"/>
                          <a:cs typeface="+mn-cs"/>
                        </a:rPr>
                        <a:t>1EA</a:t>
                      </a:r>
                    </a:p>
                  </a:txBody>
                  <a:tcPr marL="8584" marR="8584" marT="8584" marB="0" anchor="ctr"/>
                </a:tc>
              </a:tr>
            </a:tbl>
          </a:graphicData>
        </a:graphic>
      </p:graphicFrame>
    </p:spTree>
    <p:extLst>
      <p:ext uri="{BB962C8B-B14F-4D97-AF65-F5344CB8AC3E}">
        <p14:creationId xmlns:p14="http://schemas.microsoft.com/office/powerpoint/2010/main" xmlns="" val="450179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en-US" altLang="ko-KR" dirty="0" smtClean="0">
                <a:latin typeface="MS UI Gothic" pitchFamily="34" charset="-128"/>
                <a:ea typeface="MS UI Gothic" pitchFamily="34" charset="-128"/>
              </a:rPr>
              <a:t>PART II </a:t>
            </a:r>
            <a:r>
              <a:rPr lang="ja-JP" dirty="0">
                <a:latin typeface="MS UI Gothic" pitchFamily="34" charset="-128"/>
                <a:ea typeface="MS UI Gothic" pitchFamily="34" charset="-128"/>
              </a:rPr>
              <a:t>設</a:t>
            </a:r>
            <a:r>
              <a:rPr lang="ja-JP" dirty="0" smtClean="0">
                <a:latin typeface="MS UI Gothic" pitchFamily="34" charset="-128"/>
                <a:ea typeface="MS UI Gothic" pitchFamily="34" charset="-128"/>
              </a:rPr>
              <a:t>備</a:t>
            </a:r>
            <a:r>
              <a:rPr lang="ja-JP" dirty="0">
                <a:latin typeface="MS UI Gothic" pitchFamily="34" charset="-128"/>
                <a:ea typeface="MS UI Gothic" pitchFamily="34" charset="-128"/>
              </a:rPr>
              <a:t>紹介</a:t>
            </a:r>
            <a:endParaRPr lang="ko-KR" altLang="en-US" dirty="0">
              <a:latin typeface="MS UI Gothic" pitchFamily="34" charset="-128"/>
            </a:endParaRPr>
          </a:p>
        </p:txBody>
      </p:sp>
      <p:pic>
        <p:nvPicPr>
          <p:cNvPr id="3" name="Picture 2" descr="C:\Users\CJ\Desktop\KakaoTalk_20170417_16025209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9552" y="1412776"/>
            <a:ext cx="7920000" cy="1824381"/>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C:\Users\CJ\Desktop\KakaoTalk_20170417_160259897.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39552" y="4022866"/>
            <a:ext cx="7920880" cy="172390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직사각형 3"/>
          <p:cNvSpPr/>
          <p:nvPr/>
        </p:nvSpPr>
        <p:spPr>
          <a:xfrm>
            <a:off x="572453" y="3501008"/>
            <a:ext cx="1507144" cy="307777"/>
          </a:xfrm>
          <a:prstGeom prst="rect">
            <a:avLst/>
          </a:prstGeom>
        </p:spPr>
        <p:txBody>
          <a:bodyPr wrap="none">
            <a:spAutoFit/>
          </a:bodyPr>
          <a:lstStyle/>
          <a:p>
            <a:pPr algn="ctr"/>
            <a:r>
              <a:rPr lang="en-US" altLang="ko-KR" sz="1400" b="1" dirty="0" err="1" smtClean="0">
                <a:latin typeface="MS UI Gothic" pitchFamily="34" charset="-128"/>
                <a:ea typeface="MS UI Gothic" pitchFamily="34" charset="-128"/>
              </a:rPr>
              <a:t>Rollomatic</a:t>
            </a:r>
            <a:r>
              <a:rPr lang="ja-JP" altLang="en-US" sz="1400" b="1" dirty="0" smtClean="0">
                <a:latin typeface="MS UI Gothic" pitchFamily="34" charset="-128"/>
                <a:ea typeface="MS UI Gothic" pitchFamily="34" charset="-128"/>
              </a:rPr>
              <a:t>加工部</a:t>
            </a:r>
            <a:endParaRPr lang="ko-KR" altLang="en-US" sz="1400" b="1" dirty="0">
              <a:latin typeface="MS UI Gothic" pitchFamily="34" charset="-128"/>
              <a:ea typeface="맑은 고딕" panose="020B0503020000020004" pitchFamily="50" charset="-127"/>
            </a:endParaRPr>
          </a:p>
        </p:txBody>
      </p:sp>
      <p:sp>
        <p:nvSpPr>
          <p:cNvPr id="8" name="직사각형 7"/>
          <p:cNvSpPr/>
          <p:nvPr/>
        </p:nvSpPr>
        <p:spPr>
          <a:xfrm>
            <a:off x="577127" y="908720"/>
            <a:ext cx="1268296" cy="307777"/>
          </a:xfrm>
          <a:prstGeom prst="rect">
            <a:avLst/>
          </a:prstGeom>
        </p:spPr>
        <p:txBody>
          <a:bodyPr wrap="none">
            <a:spAutoFit/>
          </a:bodyPr>
          <a:lstStyle/>
          <a:p>
            <a:pPr algn="ctr"/>
            <a:r>
              <a:rPr lang="en-US" altLang="ko-KR" sz="1400" b="1" dirty="0" smtClean="0">
                <a:latin typeface="MS UI Gothic" pitchFamily="34" charset="-128"/>
                <a:ea typeface="MS UI Gothic" pitchFamily="34" charset="-128"/>
              </a:rPr>
              <a:t>Profile </a:t>
            </a:r>
            <a:r>
              <a:rPr lang="ja-JP" altLang="en-US" sz="1400" b="1" dirty="0" smtClean="0">
                <a:latin typeface="MS UI Gothic" pitchFamily="34" charset="-128"/>
                <a:ea typeface="MS UI Gothic" pitchFamily="34" charset="-128"/>
              </a:rPr>
              <a:t>加工部</a:t>
            </a:r>
            <a:endParaRPr lang="ko-KR" altLang="en-US" sz="1400" b="1" dirty="0">
              <a:latin typeface="MS UI Gothic" pitchFamily="34" charset="-128"/>
              <a:ea typeface="맑은 고딕" panose="020B0503020000020004" pitchFamily="50" charset="-127"/>
            </a:endParaRPr>
          </a:p>
        </p:txBody>
      </p:sp>
    </p:spTree>
    <p:extLst>
      <p:ext uri="{BB962C8B-B14F-4D97-AF65-F5344CB8AC3E}">
        <p14:creationId xmlns:p14="http://schemas.microsoft.com/office/powerpoint/2010/main" xmlns="" val="20347891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ja-JP" altLang="en-US" dirty="0">
                <a:latin typeface="MS UI Gothic" pitchFamily="34" charset="-128"/>
                <a:ea typeface="MS UI Gothic" pitchFamily="34" charset="-128"/>
              </a:rPr>
              <a:t>設</a:t>
            </a:r>
            <a:r>
              <a:rPr lang="ja-JP" altLang="en-US" dirty="0" smtClean="0">
                <a:latin typeface="MS UI Gothic" pitchFamily="34" charset="-128"/>
                <a:ea typeface="MS UI Gothic" pitchFamily="34" charset="-128"/>
              </a:rPr>
              <a:t>備</a:t>
            </a:r>
            <a:r>
              <a:rPr lang="ja-JP" altLang="en-US" dirty="0">
                <a:latin typeface="MS UI Gothic" pitchFamily="34" charset="-128"/>
                <a:ea typeface="MS UI Gothic" pitchFamily="34" charset="-128"/>
              </a:rPr>
              <a:t>紹介</a:t>
            </a:r>
            <a:endParaRPr lang="ko-KR" altLang="en-US" dirty="0">
              <a:latin typeface="MS UI Gothic" pitchFamily="34" charset="-128"/>
            </a:endParaRPr>
          </a:p>
        </p:txBody>
      </p:sp>
      <p:pic>
        <p:nvPicPr>
          <p:cNvPr id="7" name="그림 6"/>
          <p:cNvPicPr>
            <a:picLocks noChangeAspect="1"/>
          </p:cNvPicPr>
          <p:nvPr/>
        </p:nvPicPr>
        <p:blipFill rotWithShape="1">
          <a:blip r:embed="rId2" cstate="print">
            <a:extLst>
              <a:ext uri="{28A0092B-C50C-407E-A947-70E740481C1C}">
                <a14:useLocalDpi xmlns:a14="http://schemas.microsoft.com/office/drawing/2010/main" xmlns="" val="0"/>
              </a:ext>
            </a:extLst>
          </a:blip>
          <a:srcRect b="18539"/>
          <a:stretch/>
        </p:blipFill>
        <p:spPr>
          <a:xfrm>
            <a:off x="5025196" y="1230699"/>
            <a:ext cx="3558103" cy="3441320"/>
          </a:xfrm>
          <a:prstGeom prst="rect">
            <a:avLst/>
          </a:prstGeom>
        </p:spPr>
      </p:pic>
      <p:sp>
        <p:nvSpPr>
          <p:cNvPr id="8" name="모서리가 둥근 직사각형 26"/>
          <p:cNvSpPr>
            <a:spLocks noChangeArrowheads="1"/>
          </p:cNvSpPr>
          <p:nvPr/>
        </p:nvSpPr>
        <p:spPr bwMode="auto">
          <a:xfrm>
            <a:off x="4644008" y="836712"/>
            <a:ext cx="4320481"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a:lnSpc>
                <a:spcPct val="90000"/>
              </a:lnSpc>
              <a:defRPr/>
            </a:pPr>
            <a:r>
              <a:rPr lang="ja-JP" altLang="en-US" sz="1400" b="1" dirty="0" smtClean="0">
                <a:solidFill>
                  <a:schemeClr val="bg1"/>
                </a:solidFill>
                <a:latin typeface="MS UI Gothic" pitchFamily="34" charset="-128"/>
                <a:ea typeface="MS UI Gothic" pitchFamily="34" charset="-128"/>
              </a:rPr>
              <a:t>超精密</a:t>
            </a: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プロファイル</a:t>
            </a:r>
            <a:r>
              <a:rPr lang="en-US" altLang="ko-KR" sz="1400" b="1" dirty="0" smtClean="0">
                <a:solidFill>
                  <a:schemeClr val="bg1"/>
                </a:solidFill>
                <a:latin typeface="MS UI Gothic" pitchFamily="34" charset="-128"/>
                <a:ea typeface="MS UI Gothic" pitchFamily="34" charset="-128"/>
              </a:rPr>
              <a:t>GLS-5T 2015</a:t>
            </a:r>
            <a:endParaRPr lang="ko-KR" altLang="en-US" sz="1400" b="1" dirty="0">
              <a:solidFill>
                <a:schemeClr val="bg1"/>
              </a:solidFill>
              <a:latin typeface="MS UI Gothic" pitchFamily="34" charset="-128"/>
              <a:ea typeface="맑은 고딕" panose="020B0503020000020004" pitchFamily="50" charset="-127"/>
            </a:endParaRPr>
          </a:p>
        </p:txBody>
      </p:sp>
      <p:sp>
        <p:nvSpPr>
          <p:cNvPr id="12" name="직사각형 11"/>
          <p:cNvSpPr/>
          <p:nvPr/>
        </p:nvSpPr>
        <p:spPr>
          <a:xfrm>
            <a:off x="4644008" y="4783766"/>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13" name="TextBox 12"/>
          <p:cNvSpPr txBox="1"/>
          <p:nvPr/>
        </p:nvSpPr>
        <p:spPr>
          <a:xfrm>
            <a:off x="4644008" y="4886634"/>
            <a:ext cx="4307716" cy="1708160"/>
          </a:xfrm>
          <a:prstGeom prst="rect">
            <a:avLst/>
          </a:prstGeom>
          <a:noFill/>
        </p:spPr>
        <p:txBody>
          <a:bodyPr wrap="square" rtlCol="0">
            <a:spAutoFit/>
          </a:bodyPr>
          <a:lstStyle/>
          <a:p>
            <a:pPr marL="285750" indent="-285750" fontAlgn="base">
              <a:lnSpc>
                <a:spcPct val="125000"/>
              </a:lnSpc>
              <a:buFont typeface="Arial" panose="020B0604020202020204" pitchFamily="34" charset="0"/>
              <a:buChar char="•"/>
            </a:pPr>
            <a:r>
              <a:rPr lang="ja-JP" altLang="en-US" sz="1400" dirty="0" smtClean="0">
                <a:latin typeface="MS UI Gothic" pitchFamily="34" charset="-128"/>
                <a:ea typeface="MS UI Gothic" pitchFamily="34" charset="-128"/>
              </a:rPr>
              <a:t>幅広い加工領域に対応するオールラウンドマシン。</a:t>
            </a:r>
            <a:endParaRPr lang="ko-KR" altLang="en-US" sz="1400" dirty="0">
              <a:latin typeface="MS UI Gothic" pitchFamily="34" charset="-128"/>
              <a:ea typeface="맑은 고딕" panose="020B0503020000020004" pitchFamily="50" charset="-127"/>
            </a:endParaRPr>
          </a:p>
          <a:p>
            <a:pPr marL="285750" indent="-285750" fontAlgn="base">
              <a:lnSpc>
                <a:spcPct val="125000"/>
              </a:lnSpc>
              <a:buFont typeface="Arial" panose="020B0604020202020204" pitchFamily="34" charset="0"/>
              <a:buChar char="•"/>
            </a:pPr>
            <a:r>
              <a:rPr lang="ja-JP" altLang="en-US" sz="1400" dirty="0" smtClean="0">
                <a:latin typeface="MS UI Gothic" pitchFamily="34" charset="-128"/>
                <a:ea typeface="MS UI Gothic" pitchFamily="34" charset="-128"/>
              </a:rPr>
              <a:t>精密金型から工具まで様々なワークに対応可能。</a:t>
            </a:r>
            <a:r>
              <a:rPr lang="ko-KR" altLang="en-US" sz="1400" dirty="0" smtClean="0">
                <a:latin typeface="MS UI Gothic" pitchFamily="34" charset="-128"/>
                <a:ea typeface="맑은 고딕" panose="020B0503020000020004" pitchFamily="50" charset="-127"/>
              </a:rPr>
              <a:t> </a:t>
            </a:r>
            <a:endParaRPr lang="ko-KR" altLang="en-US" sz="1400" dirty="0">
              <a:latin typeface="MS UI Gothic" pitchFamily="34" charset="-128"/>
              <a:ea typeface="맑은 고딕" panose="020B0503020000020004" pitchFamily="50" charset="-127"/>
            </a:endParaRPr>
          </a:p>
          <a:p>
            <a:pPr marL="285750" indent="-285750" fontAlgn="base">
              <a:lnSpc>
                <a:spcPct val="125000"/>
              </a:lnSpc>
              <a:buFont typeface="Arial" panose="020B0604020202020204" pitchFamily="34" charset="0"/>
              <a:buChar char="•"/>
            </a:pPr>
            <a:r>
              <a:rPr lang="en-US" altLang="ko-KR" sz="1400" dirty="0" smtClean="0">
                <a:latin typeface="MS UI Gothic" pitchFamily="34" charset="-128"/>
                <a:ea typeface="MS UI Gothic" pitchFamily="34" charset="-128"/>
              </a:rPr>
              <a:t>0.0001</a:t>
            </a:r>
            <a:r>
              <a:rPr lang="ko-KR" altLang="en-US" sz="1400" dirty="0" smtClean="0">
                <a:latin typeface="MS UI Gothic" pitchFamily="34" charset="-128"/>
                <a:ea typeface="MS UI Gothic" pitchFamily="34" charset="-128"/>
              </a:rPr>
              <a:t>㎜</a:t>
            </a:r>
            <a:r>
              <a:rPr lang="ja-JP" altLang="en-US" sz="1400" dirty="0" smtClean="0">
                <a:latin typeface="MS UI Gothic" pitchFamily="34" charset="-128"/>
                <a:ea typeface="MS UI Gothic" pitchFamily="34" charset="-128"/>
              </a:rPr>
              <a:t>単位の角度分割及び</a:t>
            </a:r>
            <a:r>
              <a:rPr lang="en-US" altLang="ja-JP" sz="1400" dirty="0" smtClean="0">
                <a:latin typeface="MS UI Gothic" pitchFamily="34" charset="-128"/>
                <a:ea typeface="MS UI Gothic" pitchFamily="34" charset="-128"/>
              </a:rPr>
              <a:t>Pi</a:t>
            </a:r>
            <a:r>
              <a:rPr lang="en-US" altLang="ko-KR" sz="1400" dirty="0" smtClean="0">
                <a:latin typeface="MS UI Gothic" pitchFamily="34" charset="-128"/>
                <a:ea typeface="MS UI Gothic" pitchFamily="34" charset="-128"/>
              </a:rPr>
              <a:t>tch</a:t>
            </a:r>
            <a:r>
              <a:rPr lang="ja-JP" altLang="en-US" sz="1400" dirty="0" smtClean="0">
                <a:latin typeface="MS UI Gothic" pitchFamily="34" charset="-128"/>
                <a:ea typeface="MS UI Gothic" pitchFamily="34" charset="-128"/>
              </a:rPr>
              <a:t>加工可能。</a:t>
            </a:r>
            <a:endParaRPr lang="ko-KR" altLang="en-US" sz="1400" dirty="0">
              <a:latin typeface="MS UI Gothic" pitchFamily="34" charset="-128"/>
              <a:ea typeface="맑은 고딕" panose="020B0503020000020004" pitchFamily="50" charset="-127"/>
            </a:endParaRPr>
          </a:p>
          <a:p>
            <a:pPr marL="285750" indent="-285750" fontAlgn="base">
              <a:lnSpc>
                <a:spcPct val="125000"/>
              </a:lnSpc>
              <a:buFont typeface="Arial" panose="020B0604020202020204" pitchFamily="34" charset="0"/>
              <a:buChar char="•"/>
            </a:pPr>
            <a:r>
              <a:rPr lang="ja-JP" altLang="en-US" sz="1400" dirty="0" smtClean="0">
                <a:latin typeface="MS UI Gothic" pitchFamily="34" charset="-128"/>
                <a:ea typeface="MS UI Gothic" pitchFamily="34" charset="-128"/>
              </a:rPr>
              <a:t>ワークを任意の角度で算出するインデックス制御及び</a:t>
            </a:r>
            <a:endParaRPr lang="en-US" altLang="ja-JP" sz="1400" dirty="0" smtClean="0">
              <a:latin typeface="MS UI Gothic" pitchFamily="34" charset="-128"/>
              <a:ea typeface="MS UI Gothic" pitchFamily="34" charset="-128"/>
            </a:endParaRPr>
          </a:p>
          <a:p>
            <a:pPr marL="285750" indent="-285750" fontAlgn="base">
              <a:lnSpc>
                <a:spcPct val="125000"/>
              </a:lnSpc>
            </a:pPr>
            <a:r>
              <a:rPr lang="en-US" altLang="ja-JP" sz="1400" dirty="0" smtClean="0">
                <a:latin typeface="MS UI Gothic" pitchFamily="34" charset="-128"/>
                <a:ea typeface="MS UI Gothic" pitchFamily="34" charset="-128"/>
              </a:rPr>
              <a:t>     </a:t>
            </a:r>
            <a:r>
              <a:rPr lang="ja-JP" altLang="en-US" sz="1400" dirty="0" smtClean="0">
                <a:latin typeface="MS UI Gothic" pitchFamily="34" charset="-128"/>
                <a:ea typeface="MS UI Gothic" pitchFamily="34" charset="-128"/>
              </a:rPr>
              <a:t>連続旋回可能。</a:t>
            </a:r>
            <a:endParaRPr lang="en-US" altLang="ko-KR" sz="1400" dirty="0" smtClean="0">
              <a:latin typeface="MS UI Gothic" pitchFamily="34" charset="-128"/>
              <a:ea typeface="MS UI Gothic" pitchFamily="34" charset="-128"/>
            </a:endParaRPr>
          </a:p>
          <a:p>
            <a:pPr marL="285750" indent="-285750" fontAlgn="base">
              <a:lnSpc>
                <a:spcPct val="125000"/>
              </a:lnSpc>
              <a:buFont typeface="Arial" panose="020B0604020202020204" pitchFamily="34" charset="0"/>
              <a:buChar char="•"/>
            </a:pPr>
            <a:endParaRPr lang="ko-KR" altLang="en-US" sz="1400" dirty="0">
              <a:latin typeface="MS UI Gothic" pitchFamily="34" charset="-128"/>
              <a:ea typeface="맑은 고딕" panose="020B0503020000020004" pitchFamily="50" charset="-127"/>
            </a:endParaRPr>
          </a:p>
        </p:txBody>
      </p:sp>
      <p:sp>
        <p:nvSpPr>
          <p:cNvPr id="16" name="TextBox 15"/>
          <p:cNvSpPr txBox="1"/>
          <p:nvPr/>
        </p:nvSpPr>
        <p:spPr>
          <a:xfrm>
            <a:off x="7452321" y="6361583"/>
            <a:ext cx="140455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sp>
        <p:nvSpPr>
          <p:cNvPr id="21" name="모서리가 둥근 직사각형 26"/>
          <p:cNvSpPr>
            <a:spLocks noChangeArrowheads="1"/>
          </p:cNvSpPr>
          <p:nvPr/>
        </p:nvSpPr>
        <p:spPr bwMode="auto">
          <a:xfrm>
            <a:off x="179512" y="836712"/>
            <a:ext cx="4320481" cy="305812"/>
          </a:xfrm>
          <a:prstGeom prst="roundRect">
            <a:avLst>
              <a:gd name="adj" fmla="val 8287"/>
            </a:avLst>
          </a:prstGeom>
          <a:solidFill>
            <a:schemeClr val="accent3">
              <a:lumMod val="75000"/>
            </a:schemeClr>
          </a:solidFill>
          <a:ln w="9525">
            <a:noFill/>
            <a:miter lim="800000"/>
            <a:headEnd/>
            <a:tailEnd/>
          </a:ln>
        </p:spPr>
        <p:txBody>
          <a:bodyPr lIns="126000" anchor="ctr"/>
          <a:lstStyle/>
          <a:p>
            <a:pPr algn="ctr">
              <a:lnSpc>
                <a:spcPct val="90000"/>
              </a:lnSpc>
              <a:defRPr/>
            </a:pP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超精密</a:t>
            </a:r>
            <a:r>
              <a:rPr lang="ko-KR" altLang="en-US" sz="1400" b="1" dirty="0" smtClean="0">
                <a:solidFill>
                  <a:schemeClr val="bg1"/>
                </a:solidFill>
                <a:latin typeface="MS UI Gothic" pitchFamily="34" charset="-128"/>
                <a:ea typeface="맑은 고딕" panose="020B0503020000020004" pitchFamily="50" charset="-127"/>
              </a:rPr>
              <a:t> </a:t>
            </a:r>
            <a:r>
              <a:rPr lang="ja-JP" altLang="en-US" sz="1400" b="1" dirty="0" smtClean="0">
                <a:solidFill>
                  <a:schemeClr val="bg1"/>
                </a:solidFill>
                <a:latin typeface="MS UI Gothic" pitchFamily="34" charset="-128"/>
                <a:ea typeface="MS UI Gothic" pitchFamily="34" charset="-128"/>
              </a:rPr>
              <a:t>プロファイル</a:t>
            </a:r>
            <a:r>
              <a:rPr lang="ko-KR" altLang="en-US" sz="1400" b="1" dirty="0" smtClean="0">
                <a:solidFill>
                  <a:schemeClr val="bg1"/>
                </a:solidFill>
                <a:latin typeface="MS UI Gothic" pitchFamily="34" charset="-128"/>
                <a:ea typeface="맑은 고딕" panose="020B0503020000020004" pitchFamily="50" charset="-127"/>
              </a:rPr>
              <a:t> </a:t>
            </a:r>
            <a:r>
              <a:rPr lang="en-US" altLang="ko-KR" sz="1400" b="1" dirty="0" smtClean="0">
                <a:solidFill>
                  <a:schemeClr val="bg1"/>
                </a:solidFill>
                <a:latin typeface="MS UI Gothic" pitchFamily="34" charset="-128"/>
                <a:ea typeface="MS UI Gothic" pitchFamily="34" charset="-128"/>
              </a:rPr>
              <a:t>GLS-80PL LED 2017</a:t>
            </a:r>
            <a:endParaRPr lang="ko-KR" altLang="en-US" sz="1400" b="1" dirty="0">
              <a:solidFill>
                <a:schemeClr val="bg1"/>
              </a:solidFill>
              <a:latin typeface="MS UI Gothic" pitchFamily="34" charset="-128"/>
              <a:ea typeface="맑은 고딕" panose="020B0503020000020004" pitchFamily="50" charset="-127"/>
            </a:endParaRPr>
          </a:p>
        </p:txBody>
      </p:sp>
      <p:sp>
        <p:nvSpPr>
          <p:cNvPr id="22" name="직사각형 21"/>
          <p:cNvSpPr/>
          <p:nvPr/>
        </p:nvSpPr>
        <p:spPr>
          <a:xfrm>
            <a:off x="179512" y="4783766"/>
            <a:ext cx="4307715" cy="1876556"/>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새굴림" pitchFamily="18" charset="-127"/>
              <a:ea typeface="새굴림" pitchFamily="18" charset="-127"/>
            </a:endParaRPr>
          </a:p>
        </p:txBody>
      </p:sp>
      <p:sp>
        <p:nvSpPr>
          <p:cNvPr id="23" name="TextBox 22"/>
          <p:cNvSpPr txBox="1"/>
          <p:nvPr/>
        </p:nvSpPr>
        <p:spPr>
          <a:xfrm>
            <a:off x="179512" y="4886634"/>
            <a:ext cx="4307716" cy="1169551"/>
          </a:xfrm>
          <a:prstGeom prst="rect">
            <a:avLst/>
          </a:prstGeom>
          <a:noFill/>
        </p:spPr>
        <p:txBody>
          <a:bodyPr wrap="square" rtlCol="0">
            <a:spAutoFit/>
          </a:bodyPr>
          <a:lstStyle/>
          <a:p>
            <a:pPr marL="285750" indent="-285750" fontAlgn="base">
              <a:lnSpc>
                <a:spcPct val="125000"/>
              </a:lnSpc>
              <a:buFont typeface="Arial" panose="020B0604020202020204" pitchFamily="34" charset="0"/>
              <a:buChar char="•"/>
            </a:pPr>
            <a:r>
              <a:rPr lang="en-US" altLang="ko-KR" sz="1400" dirty="0" smtClean="0">
                <a:latin typeface="MS UI Gothic" pitchFamily="34" charset="-128"/>
                <a:ea typeface="MS UI Gothic" pitchFamily="34" charset="-128"/>
              </a:rPr>
              <a:t>80m </a:t>
            </a:r>
            <a:r>
              <a:rPr lang="ja-JP" altLang="en-US" sz="1400" dirty="0" smtClean="0">
                <a:latin typeface="MS UI Gothic" pitchFamily="34" charset="-128"/>
                <a:ea typeface="MS UI Gothic" pitchFamily="34" charset="-128"/>
              </a:rPr>
              <a:t>ストローク</a:t>
            </a:r>
            <a:r>
              <a:rPr lang="ko-KR" altLang="en-US" sz="1400" dirty="0" smtClean="0">
                <a:latin typeface="MS UI Gothic" pitchFamily="34" charset="-128"/>
                <a:ea typeface="맑은 고딕" panose="020B0503020000020004" pitchFamily="50" charset="-127"/>
              </a:rPr>
              <a:t> </a:t>
            </a:r>
            <a:r>
              <a:rPr lang="en-US" altLang="ko-KR" sz="1400" dirty="0" smtClean="0">
                <a:latin typeface="MS UI Gothic" pitchFamily="34" charset="-128"/>
                <a:ea typeface="MS UI Gothic" pitchFamily="34" charset="-128"/>
              </a:rPr>
              <a:t>36000RPM</a:t>
            </a:r>
            <a:r>
              <a:rPr lang="ja-JP" altLang="en-US" sz="1400" dirty="0" smtClean="0">
                <a:latin typeface="MS UI Gothic" pitchFamily="34" charset="-128"/>
                <a:ea typeface="MS UI Gothic" pitchFamily="34" charset="-128"/>
              </a:rPr>
              <a:t>の高回転精密機械。</a:t>
            </a:r>
            <a:endParaRPr lang="ko-KR" altLang="en-US" sz="1400" dirty="0">
              <a:latin typeface="MS UI Gothic" pitchFamily="34" charset="-128"/>
              <a:ea typeface="맑은 고딕" panose="020B0503020000020004" pitchFamily="50" charset="-127"/>
            </a:endParaRPr>
          </a:p>
          <a:p>
            <a:pPr marL="285750" indent="-285750" fontAlgn="base">
              <a:lnSpc>
                <a:spcPct val="125000"/>
              </a:lnSpc>
              <a:buFont typeface="Arial" panose="020B0604020202020204" pitchFamily="34" charset="0"/>
              <a:buChar char="•"/>
            </a:pPr>
            <a:r>
              <a:rPr lang="ja-JP" altLang="en-US" sz="1400" dirty="0" smtClean="0">
                <a:latin typeface="MS UI Gothic" pitchFamily="34" charset="-128"/>
                <a:ea typeface="MS UI Gothic" pitchFamily="34" charset="-128"/>
              </a:rPr>
              <a:t>超精密金型及び光面粗度の実現可能な機械。</a:t>
            </a:r>
            <a:endParaRPr lang="en-US" altLang="ko-KR" sz="1400" dirty="0" smtClean="0">
              <a:latin typeface="MS UI Gothic" pitchFamily="34" charset="-128"/>
              <a:ea typeface="MS UI Gothic" pitchFamily="34" charset="-128"/>
            </a:endParaRPr>
          </a:p>
          <a:p>
            <a:pPr marL="285750" indent="-285750" fontAlgn="base">
              <a:lnSpc>
                <a:spcPct val="125000"/>
              </a:lnSpc>
              <a:buFont typeface="Arial" panose="020B0604020202020204" pitchFamily="34" charset="0"/>
              <a:buChar char="•"/>
            </a:pPr>
            <a:r>
              <a:rPr lang="ja-JP" altLang="en-US" sz="1400" dirty="0" smtClean="0">
                <a:latin typeface="MS UI Gothic" pitchFamily="34" charset="-128"/>
                <a:ea typeface="MS UI Gothic" pitchFamily="34" charset="-128"/>
              </a:rPr>
              <a:t>新型</a:t>
            </a:r>
            <a:r>
              <a:rPr lang="en-US" altLang="ko-KR" sz="1400" dirty="0" smtClean="0">
                <a:latin typeface="MS UI Gothic" pitchFamily="34" charset="-128"/>
                <a:ea typeface="MS UI Gothic" pitchFamily="34" charset="-128"/>
              </a:rPr>
              <a:t>LED</a:t>
            </a:r>
            <a:r>
              <a:rPr lang="ja-JP" altLang="en-US" sz="1400" dirty="0" smtClean="0">
                <a:latin typeface="MS UI Gothic" pitchFamily="34" charset="-128"/>
                <a:ea typeface="MS UI Gothic" pitchFamily="34" charset="-128"/>
              </a:rPr>
              <a:t>タイプで投影機の精密度及び</a:t>
            </a:r>
            <a:endParaRPr lang="en-US" altLang="ja-JP" sz="1400" dirty="0" smtClean="0">
              <a:latin typeface="MS UI Gothic" pitchFamily="34" charset="-128"/>
              <a:ea typeface="MS UI Gothic" pitchFamily="34" charset="-128"/>
            </a:endParaRPr>
          </a:p>
          <a:p>
            <a:pPr marL="285750" indent="-285750" fontAlgn="base">
              <a:lnSpc>
                <a:spcPct val="125000"/>
              </a:lnSpc>
            </a:pPr>
            <a:r>
              <a:rPr lang="en-US" altLang="ja-JP" sz="1400" dirty="0" smtClean="0">
                <a:latin typeface="MS UI Gothic" pitchFamily="34" charset="-128"/>
                <a:ea typeface="MS UI Gothic" pitchFamily="34" charset="-128"/>
              </a:rPr>
              <a:t>     </a:t>
            </a:r>
            <a:r>
              <a:rPr lang="ja-JP" altLang="en-US" sz="1400" dirty="0" smtClean="0">
                <a:latin typeface="MS UI Gothic" pitchFamily="34" charset="-128"/>
                <a:ea typeface="MS UI Gothic" pitchFamily="34" charset="-128"/>
              </a:rPr>
              <a:t>製品の品質向上。</a:t>
            </a:r>
            <a:endParaRPr lang="ko-KR" altLang="en-US" sz="1400" dirty="0">
              <a:latin typeface="MS UI Gothic" pitchFamily="34" charset="-128"/>
              <a:ea typeface="맑은 고딕" panose="020B0503020000020004" pitchFamily="50" charset="-127"/>
            </a:endParaRPr>
          </a:p>
        </p:txBody>
      </p:sp>
      <p:sp>
        <p:nvSpPr>
          <p:cNvPr id="24" name="TextBox 23"/>
          <p:cNvSpPr txBox="1"/>
          <p:nvPr/>
        </p:nvSpPr>
        <p:spPr>
          <a:xfrm>
            <a:off x="2987825" y="6361583"/>
            <a:ext cx="1404552" cy="307777"/>
          </a:xfrm>
          <a:prstGeom prst="rect">
            <a:avLst/>
          </a:prstGeom>
          <a:noFill/>
        </p:spPr>
        <p:txBody>
          <a:bodyPr wrap="none" rtlCol="0">
            <a:spAutoFit/>
          </a:bodyPr>
          <a:lstStyle/>
          <a:p>
            <a:r>
              <a:rPr lang="en-US" altLang="ko-KR" sz="1400" b="1" dirty="0" smtClean="0">
                <a:latin typeface="MS UI Gothic" pitchFamily="34" charset="-128"/>
                <a:ea typeface="MS UI Gothic" pitchFamily="34" charset="-128"/>
              </a:rPr>
              <a:t>AMADA</a:t>
            </a:r>
            <a:r>
              <a:rPr lang="ko-KR" altLang="en-US" sz="1400" b="1" dirty="0" smtClean="0">
                <a:latin typeface="MS UI Gothic" pitchFamily="34" charset="-128"/>
                <a:ea typeface="새굴림" pitchFamily="18" charset="-127"/>
              </a:rPr>
              <a:t>｜</a:t>
            </a:r>
            <a:r>
              <a:rPr lang="en-US" altLang="ko-KR" sz="1400" b="1" dirty="0" smtClean="0">
                <a:latin typeface="MS UI Gothic" pitchFamily="34" charset="-128"/>
                <a:ea typeface="MS UI Gothic" pitchFamily="34" charset="-128"/>
              </a:rPr>
              <a:t>Japan</a:t>
            </a:r>
            <a:endParaRPr lang="ko-KR" altLang="en-US" sz="1400" b="1" dirty="0">
              <a:latin typeface="MS UI Gothic" pitchFamily="34" charset="-128"/>
              <a:ea typeface="새굴림" pitchFamily="18" charset="-127"/>
            </a:endParaRPr>
          </a:p>
        </p:txBody>
      </p:sp>
      <p:pic>
        <p:nvPicPr>
          <p:cNvPr id="2051" name="Picture 3" descr="C:\Users\CJ\Desktop\기러기\KakaoTalk_20170407_15455901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9186" y="1230699"/>
            <a:ext cx="3568365" cy="34091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237396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vSp">
      <a:dk1>
        <a:sysClr val="windowText" lastClr="000000"/>
      </a:dk1>
      <a:lt1>
        <a:sysClr val="window" lastClr="FFFFFF"/>
      </a:lt1>
      <a:dk2>
        <a:srgbClr val="1F497D"/>
      </a:dk2>
      <a:lt2>
        <a:srgbClr val="EEECE1"/>
      </a:lt2>
      <a:accent1>
        <a:srgbClr val="005490"/>
      </a:accent1>
      <a:accent2>
        <a:srgbClr val="0066FF"/>
      </a:accent2>
      <a:accent3>
        <a:srgbClr val="0099FF"/>
      </a:accent3>
      <a:accent4>
        <a:srgbClr val="7BBE40"/>
      </a:accent4>
      <a:accent5>
        <a:srgbClr val="FFCC00"/>
      </a:accent5>
      <a:accent6>
        <a:srgbClr val="FF0000"/>
      </a:accent6>
      <a:hlink>
        <a:srgbClr val="0000FF"/>
      </a:hlink>
      <a:folHlink>
        <a:srgbClr val="800080"/>
      </a:folHlink>
    </a:clrScheme>
    <a:fontScheme name="나눔고딕">
      <a:majorFont>
        <a:latin typeface="나눔고딕 ExtraBold"/>
        <a:ea typeface="나눔고딕 ExtraBold"/>
        <a:cs typeface=""/>
      </a:majorFont>
      <a:minorFont>
        <a:latin typeface="나눔고딕"/>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3474</TotalTime>
  <Words>1688</Words>
  <Application>Microsoft Office PowerPoint</Application>
  <PresentationFormat>화면 슬라이드 쇼(4:3)</PresentationFormat>
  <Paragraphs>240</Paragraphs>
  <Slides>23</Slides>
  <Notes>2</Notes>
  <HiddenSlides>0</HiddenSlides>
  <MMClips>0</MMClips>
  <ScaleCrop>false</ScaleCrop>
  <HeadingPairs>
    <vt:vector size="4" baseType="variant">
      <vt:variant>
        <vt:lpstr>테마</vt:lpstr>
      </vt:variant>
      <vt:variant>
        <vt:i4>1</vt:i4>
      </vt:variant>
      <vt:variant>
        <vt:lpstr>슬라이드 제목</vt:lpstr>
      </vt:variant>
      <vt:variant>
        <vt:i4>23</vt:i4>
      </vt:variant>
    </vt:vector>
  </HeadingPairs>
  <TitlesOfParts>
    <vt:vector size="24" baseType="lpstr">
      <vt:lpstr>Office 테마</vt:lpstr>
      <vt:lpstr>슬라이드 1</vt:lpstr>
      <vt:lpstr>Content</vt:lpstr>
      <vt:lpstr>슬라이드 3</vt:lpstr>
      <vt:lpstr>会社紹介</vt:lpstr>
      <vt:lpstr>슬라이드 5</vt:lpstr>
      <vt:lpstr>設備現況</vt:lpstr>
      <vt:lpstr>設備現況</vt:lpstr>
      <vt:lpstr>PART II 設備紹介</vt:lpstr>
      <vt:lpstr>設備紹介</vt:lpstr>
      <vt:lpstr>設備紹介</vt:lpstr>
      <vt:lpstr>設備紹介</vt:lpstr>
      <vt:lpstr>設備紹介</vt:lpstr>
      <vt:lpstr>設備紹介</vt:lpstr>
      <vt:lpstr>設備紹介</vt:lpstr>
      <vt:lpstr>設備紹介</vt:lpstr>
      <vt:lpstr>슬라이드 16</vt:lpstr>
      <vt:lpstr>製品紹介</vt:lpstr>
      <vt:lpstr>製品紹介</vt:lpstr>
      <vt:lpstr>製品紹介</vt:lpstr>
      <vt:lpstr>製品紹介</vt:lpstr>
      <vt:lpstr>製品紹介</vt:lpstr>
      <vt:lpstr>PART IV アクセス </vt:lpstr>
      <vt:lpstr>슬라이드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Navy</dc:creator>
  <cp:lastModifiedBy>Registered User</cp:lastModifiedBy>
  <cp:revision>416</cp:revision>
  <dcterms:created xsi:type="dcterms:W3CDTF">2013-03-21T11:25:23Z</dcterms:created>
  <dcterms:modified xsi:type="dcterms:W3CDTF">2019-09-17T02:30:48Z</dcterms:modified>
</cp:coreProperties>
</file>